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7"/>
  </p:notesMasterIdLst>
  <p:sldIdLst>
    <p:sldId id="351" r:id="rId3"/>
    <p:sldId id="440" r:id="rId4"/>
    <p:sldId id="256" r:id="rId5"/>
    <p:sldId id="263" r:id="rId6"/>
    <p:sldId id="318" r:id="rId7"/>
    <p:sldId id="326" r:id="rId8"/>
    <p:sldId id="330" r:id="rId9"/>
    <p:sldId id="292" r:id="rId10"/>
    <p:sldId id="332" r:id="rId11"/>
    <p:sldId id="333" r:id="rId12"/>
    <p:sldId id="281" r:id="rId13"/>
    <p:sldId id="296" r:id="rId14"/>
    <p:sldId id="453" r:id="rId15"/>
    <p:sldId id="335" r:id="rId16"/>
    <p:sldId id="441" r:id="rId17"/>
    <p:sldId id="336" r:id="rId18"/>
    <p:sldId id="337" r:id="rId19"/>
    <p:sldId id="435" r:id="rId20"/>
    <p:sldId id="338" r:id="rId21"/>
    <p:sldId id="339" r:id="rId22"/>
    <p:sldId id="454" r:id="rId23"/>
    <p:sldId id="447" r:id="rId24"/>
    <p:sldId id="342" r:id="rId25"/>
    <p:sldId id="343" r:id="rId26"/>
    <p:sldId id="344" r:id="rId27"/>
    <p:sldId id="346" r:id="rId28"/>
    <p:sldId id="345" r:id="rId29"/>
    <p:sldId id="455" r:id="rId30"/>
    <p:sldId id="422" r:id="rId31"/>
    <p:sldId id="423" r:id="rId32"/>
    <p:sldId id="456" r:id="rId33"/>
    <p:sldId id="424" r:id="rId34"/>
    <p:sldId id="371" r:id="rId35"/>
    <p:sldId id="372" r:id="rId36"/>
    <p:sldId id="373" r:id="rId37"/>
    <p:sldId id="374" r:id="rId38"/>
    <p:sldId id="356" r:id="rId39"/>
    <p:sldId id="375" r:id="rId40"/>
    <p:sldId id="393" r:id="rId41"/>
    <p:sldId id="353" r:id="rId42"/>
    <p:sldId id="426" r:id="rId43"/>
    <p:sldId id="427" r:id="rId44"/>
    <p:sldId id="428" r:id="rId45"/>
    <p:sldId id="341" r:id="rId46"/>
    <p:sldId id="377" r:id="rId47"/>
    <p:sldId id="399" r:id="rId48"/>
    <p:sldId id="400" r:id="rId49"/>
    <p:sldId id="429" r:id="rId50"/>
    <p:sldId id="402" r:id="rId51"/>
    <p:sldId id="379" r:id="rId52"/>
    <p:sldId id="347" r:id="rId53"/>
    <p:sldId id="380" r:id="rId54"/>
    <p:sldId id="378" r:id="rId55"/>
    <p:sldId id="430" r:id="rId56"/>
    <p:sldId id="396" r:id="rId57"/>
    <p:sldId id="431" r:id="rId58"/>
    <p:sldId id="382" r:id="rId59"/>
    <p:sldId id="383" r:id="rId60"/>
    <p:sldId id="384" r:id="rId61"/>
    <p:sldId id="438" r:id="rId62"/>
    <p:sldId id="471" r:id="rId63"/>
    <p:sldId id="463" r:id="rId64"/>
    <p:sldId id="350" r:id="rId65"/>
    <p:sldId id="419" r:id="rId66"/>
    <p:sldId id="420" r:id="rId67"/>
    <p:sldId id="370" r:id="rId68"/>
    <p:sldId id="450" r:id="rId69"/>
    <p:sldId id="464" r:id="rId70"/>
    <p:sldId id="465" r:id="rId71"/>
    <p:sldId id="376" r:id="rId72"/>
    <p:sldId id="409" r:id="rId73"/>
    <p:sldId id="410" r:id="rId74"/>
    <p:sldId id="466" r:id="rId75"/>
    <p:sldId id="417" r:id="rId76"/>
    <p:sldId id="467" r:id="rId77"/>
    <p:sldId id="418" r:id="rId78"/>
    <p:sldId id="468" r:id="rId79"/>
    <p:sldId id="469" r:id="rId80"/>
    <p:sldId id="411" r:id="rId81"/>
    <p:sldId id="412" r:id="rId82"/>
    <p:sldId id="413" r:id="rId83"/>
    <p:sldId id="414" r:id="rId84"/>
    <p:sldId id="415" r:id="rId85"/>
    <p:sldId id="470" r:id="rId86"/>
    <p:sldId id="457" r:id="rId87"/>
    <p:sldId id="439" r:id="rId88"/>
    <p:sldId id="445" r:id="rId89"/>
    <p:sldId id="349" r:id="rId90"/>
    <p:sldId id="355" r:id="rId91"/>
    <p:sldId id="352" r:id="rId92"/>
    <p:sldId id="358" r:id="rId93"/>
    <p:sldId id="354" r:id="rId94"/>
    <p:sldId id="366" r:id="rId95"/>
    <p:sldId id="357" r:id="rId96"/>
    <p:sldId id="359" r:id="rId97"/>
    <p:sldId id="365" r:id="rId98"/>
    <p:sldId id="360" r:id="rId99"/>
    <p:sldId id="361" r:id="rId100"/>
    <p:sldId id="362" r:id="rId101"/>
    <p:sldId id="363" r:id="rId102"/>
    <p:sldId id="364" r:id="rId103"/>
    <p:sldId id="433" r:id="rId104"/>
    <p:sldId id="458" r:id="rId105"/>
    <p:sldId id="392" r:id="rId106"/>
    <p:sldId id="394" r:id="rId107"/>
    <p:sldId id="436" r:id="rId108"/>
    <p:sldId id="395" r:id="rId109"/>
    <p:sldId id="437" r:id="rId110"/>
    <p:sldId id="459" r:id="rId111"/>
    <p:sldId id="448" r:id="rId112"/>
    <p:sldId id="258" r:id="rId113"/>
    <p:sldId id="472" r:id="rId114"/>
    <p:sldId id="474" r:id="rId115"/>
    <p:sldId id="475" r:id="rId116"/>
    <p:sldId id="476" r:id="rId117"/>
    <p:sldId id="479" r:id="rId118"/>
    <p:sldId id="480" r:id="rId119"/>
    <p:sldId id="481" r:id="rId120"/>
    <p:sldId id="482" r:id="rId121"/>
    <p:sldId id="483" r:id="rId122"/>
    <p:sldId id="460" r:id="rId123"/>
    <p:sldId id="367" r:id="rId124"/>
    <p:sldId id="461" r:id="rId125"/>
    <p:sldId id="462" r:id="rId1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B16DEA-4C8A-48DF-9101-1A7CCD9B9834}" v="44" dt="2018-12-25T11:11:07.9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1" autoAdjust="0"/>
  </p:normalViewPr>
  <p:slideViewPr>
    <p:cSldViewPr snapToGrid="0">
      <p:cViewPr varScale="1">
        <p:scale>
          <a:sx n="67" d="100"/>
          <a:sy n="67" d="100"/>
        </p:scale>
        <p:origin x="1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microsoft.com/office/2015/10/relationships/revisionInfo" Target="revisionInfo.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ben gal" userId="b9793d4c-d5c7-4600-a75f-af53ae3ab1e3" providerId="ADAL" clId="{A8B16DEA-4C8A-48DF-9101-1A7CCD9B9834}"/>
    <pc:docChg chg="modSld">
      <pc:chgData name="chen ben gal" userId="b9793d4c-d5c7-4600-a75f-af53ae3ab1e3" providerId="ADAL" clId="{A8B16DEA-4C8A-48DF-9101-1A7CCD9B9834}" dt="2018-12-25T11:11:44.008" v="57" actId="20577"/>
      <pc:docMkLst>
        <pc:docMk/>
      </pc:docMkLst>
      <pc:sldChg chg="modSp">
        <pc:chgData name="chen ben gal" userId="b9793d4c-d5c7-4600-a75f-af53ae3ab1e3" providerId="ADAL" clId="{A8B16DEA-4C8A-48DF-9101-1A7CCD9B9834}" dt="2018-12-25T11:11:07.930" v="44" actId="20577"/>
        <pc:sldMkLst>
          <pc:docMk/>
          <pc:sldMk cId="275783543" sldId="475"/>
        </pc:sldMkLst>
        <pc:spChg chg="mod">
          <ac:chgData name="chen ben gal" userId="b9793d4c-d5c7-4600-a75f-af53ae3ab1e3" providerId="ADAL" clId="{A8B16DEA-4C8A-48DF-9101-1A7CCD9B9834}" dt="2018-12-25T11:11:07.930" v="44" actId="20577"/>
          <ac:spMkLst>
            <pc:docMk/>
            <pc:sldMk cId="275783543" sldId="475"/>
            <ac:spMk id="2074" creationId="{00000000-0000-0000-0000-000000000000}"/>
          </ac:spMkLst>
        </pc:spChg>
      </pc:sldChg>
      <pc:sldChg chg="modSp">
        <pc:chgData name="chen ben gal" userId="b9793d4c-d5c7-4600-a75f-af53ae3ab1e3" providerId="ADAL" clId="{A8B16DEA-4C8A-48DF-9101-1A7CCD9B9834}" dt="2018-12-25T11:10:02.650" v="43" actId="20577"/>
        <pc:sldMkLst>
          <pc:docMk/>
          <pc:sldMk cId="1229507301" sldId="479"/>
        </pc:sldMkLst>
        <pc:spChg chg="mod">
          <ac:chgData name="chen ben gal" userId="b9793d4c-d5c7-4600-a75f-af53ae3ab1e3" providerId="ADAL" clId="{A8B16DEA-4C8A-48DF-9101-1A7CCD9B9834}" dt="2018-12-25T11:10:02.650" v="43" actId="20577"/>
          <ac:spMkLst>
            <pc:docMk/>
            <pc:sldMk cId="1229507301" sldId="479"/>
            <ac:spMk id="2074" creationId="{00000000-0000-0000-0000-000000000000}"/>
          </ac:spMkLst>
        </pc:spChg>
      </pc:sldChg>
      <pc:sldChg chg="modSp">
        <pc:chgData name="chen ben gal" userId="b9793d4c-d5c7-4600-a75f-af53ae3ab1e3" providerId="ADAL" clId="{A8B16DEA-4C8A-48DF-9101-1A7CCD9B9834}" dt="2018-12-25T11:08:11.525" v="2" actId="113"/>
        <pc:sldMkLst>
          <pc:docMk/>
          <pc:sldMk cId="2250835366" sldId="480"/>
        </pc:sldMkLst>
        <pc:spChg chg="mod">
          <ac:chgData name="chen ben gal" userId="b9793d4c-d5c7-4600-a75f-af53ae3ab1e3" providerId="ADAL" clId="{A8B16DEA-4C8A-48DF-9101-1A7CCD9B9834}" dt="2018-12-25T11:08:11.525" v="2" actId="113"/>
          <ac:spMkLst>
            <pc:docMk/>
            <pc:sldMk cId="2250835366" sldId="480"/>
            <ac:spMk id="2074" creationId="{00000000-0000-0000-0000-000000000000}"/>
          </ac:spMkLst>
        </pc:spChg>
      </pc:sldChg>
      <pc:sldChg chg="modSp">
        <pc:chgData name="chen ben gal" userId="b9793d4c-d5c7-4600-a75f-af53ae3ab1e3" providerId="ADAL" clId="{A8B16DEA-4C8A-48DF-9101-1A7CCD9B9834}" dt="2018-12-25T11:08:48.422" v="3" actId="20577"/>
        <pc:sldMkLst>
          <pc:docMk/>
          <pc:sldMk cId="2371948962" sldId="481"/>
        </pc:sldMkLst>
        <pc:spChg chg="mod">
          <ac:chgData name="chen ben gal" userId="b9793d4c-d5c7-4600-a75f-af53ae3ab1e3" providerId="ADAL" clId="{A8B16DEA-4C8A-48DF-9101-1A7CCD9B9834}" dt="2018-12-25T11:08:48.422" v="3" actId="20577"/>
          <ac:spMkLst>
            <pc:docMk/>
            <pc:sldMk cId="2371948962" sldId="481"/>
            <ac:spMk id="2074" creationId="{00000000-0000-0000-0000-000000000000}"/>
          </ac:spMkLst>
        </pc:spChg>
      </pc:sldChg>
      <pc:sldChg chg="modSp">
        <pc:chgData name="chen ben gal" userId="b9793d4c-d5c7-4600-a75f-af53ae3ab1e3" providerId="ADAL" clId="{A8B16DEA-4C8A-48DF-9101-1A7CCD9B9834}" dt="2018-12-25T11:11:44.008" v="57" actId="20577"/>
        <pc:sldMkLst>
          <pc:docMk/>
          <pc:sldMk cId="924821564" sldId="483"/>
        </pc:sldMkLst>
        <pc:spChg chg="mod">
          <ac:chgData name="chen ben gal" userId="b9793d4c-d5c7-4600-a75f-af53ae3ab1e3" providerId="ADAL" clId="{A8B16DEA-4C8A-48DF-9101-1A7CCD9B9834}" dt="2018-12-25T11:11:44.008" v="57" actId="20577"/>
          <ac:spMkLst>
            <pc:docMk/>
            <pc:sldMk cId="924821564" sldId="483"/>
            <ac:spMk id="6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3EAB1F3-B48F-4BA6-980F-39B701B50885}" type="datetimeFigureOut">
              <a:rPr lang="he-IL" smtClean="0"/>
              <a:t>י"ז/טבת/תשע"ט</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7330348-2C9A-4056-8437-3D69C78514B2}" type="slidenum">
              <a:rPr lang="he-IL" smtClean="0"/>
              <a:t>‹#›</a:t>
            </a:fld>
            <a:endParaRPr lang="he-IL"/>
          </a:p>
        </p:txBody>
      </p:sp>
    </p:spTree>
    <p:extLst>
      <p:ext uri="{BB962C8B-B14F-4D97-AF65-F5344CB8AC3E}">
        <p14:creationId xmlns:p14="http://schemas.microsoft.com/office/powerpoint/2010/main" val="3157752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085139CF-47A1-5849-90D8-2F5CBD7D9EBC}" type="slidenum">
              <a:rPr lang="he-IL" smtClean="0"/>
              <a:t>4</a:t>
            </a:fld>
            <a:endParaRPr lang="he-IL"/>
          </a:p>
        </p:txBody>
      </p:sp>
    </p:spTree>
    <p:extLst>
      <p:ext uri="{BB962C8B-B14F-4D97-AF65-F5344CB8AC3E}">
        <p14:creationId xmlns:p14="http://schemas.microsoft.com/office/powerpoint/2010/main" val="1850821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75</a:t>
            </a:fld>
            <a:endParaRPr lang="he-IL"/>
          </a:p>
        </p:txBody>
      </p:sp>
    </p:spTree>
    <p:extLst>
      <p:ext uri="{BB962C8B-B14F-4D97-AF65-F5344CB8AC3E}">
        <p14:creationId xmlns:p14="http://schemas.microsoft.com/office/powerpoint/2010/main" val="1535233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76</a:t>
            </a:fld>
            <a:endParaRPr lang="he-IL"/>
          </a:p>
        </p:txBody>
      </p:sp>
    </p:spTree>
    <p:extLst>
      <p:ext uri="{BB962C8B-B14F-4D97-AF65-F5344CB8AC3E}">
        <p14:creationId xmlns:p14="http://schemas.microsoft.com/office/powerpoint/2010/main" val="29254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77</a:t>
            </a:fld>
            <a:endParaRPr lang="he-IL"/>
          </a:p>
        </p:txBody>
      </p:sp>
    </p:spTree>
    <p:extLst>
      <p:ext uri="{BB962C8B-B14F-4D97-AF65-F5344CB8AC3E}">
        <p14:creationId xmlns:p14="http://schemas.microsoft.com/office/powerpoint/2010/main" val="1168378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79</a:t>
            </a:fld>
            <a:endParaRPr lang="he-IL"/>
          </a:p>
        </p:txBody>
      </p:sp>
    </p:spTree>
    <p:extLst>
      <p:ext uri="{BB962C8B-B14F-4D97-AF65-F5344CB8AC3E}">
        <p14:creationId xmlns:p14="http://schemas.microsoft.com/office/powerpoint/2010/main" val="1368937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80</a:t>
            </a:fld>
            <a:endParaRPr lang="he-IL"/>
          </a:p>
        </p:txBody>
      </p:sp>
    </p:spTree>
    <p:extLst>
      <p:ext uri="{BB962C8B-B14F-4D97-AF65-F5344CB8AC3E}">
        <p14:creationId xmlns:p14="http://schemas.microsoft.com/office/powerpoint/2010/main" val="18333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81</a:t>
            </a:fld>
            <a:endParaRPr lang="he-IL"/>
          </a:p>
        </p:txBody>
      </p:sp>
    </p:spTree>
    <p:extLst>
      <p:ext uri="{BB962C8B-B14F-4D97-AF65-F5344CB8AC3E}">
        <p14:creationId xmlns:p14="http://schemas.microsoft.com/office/powerpoint/2010/main" val="3570788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82</a:t>
            </a:fld>
            <a:endParaRPr lang="he-IL"/>
          </a:p>
        </p:txBody>
      </p:sp>
    </p:spTree>
    <p:extLst>
      <p:ext uri="{BB962C8B-B14F-4D97-AF65-F5344CB8AC3E}">
        <p14:creationId xmlns:p14="http://schemas.microsoft.com/office/powerpoint/2010/main" val="190665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83</a:t>
            </a:fld>
            <a:endParaRPr lang="he-IL"/>
          </a:p>
        </p:txBody>
      </p:sp>
    </p:spTree>
    <p:extLst>
      <p:ext uri="{BB962C8B-B14F-4D97-AF65-F5344CB8AC3E}">
        <p14:creationId xmlns:p14="http://schemas.microsoft.com/office/powerpoint/2010/main" val="3524656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Figure 4 displays the level of the homogeneity test on the basis of a gamma distribution whose parameters are</a:t>
            </a:r>
          </a:p>
          <a:p>
            <a:r>
              <a:rPr lang="en-US" sz="1200" b="0" i="0" u="none" strike="noStrike" kern="1200" baseline="0" dirty="0">
                <a:solidFill>
                  <a:schemeClr val="tx1"/>
                </a:solidFill>
                <a:latin typeface="+mn-lt"/>
                <a:ea typeface="+mn-ea"/>
                <a:cs typeface="+mn-cs"/>
              </a:rPr>
              <a:t>estimated via the moment expansions. The values of the achieved levels give the proportion of the simulations for</a:t>
            </a:r>
          </a:p>
          <a:p>
            <a:r>
              <a:rPr lang="en-US" sz="1200" b="0" i="0" u="none" strike="noStrike" kern="1200" baseline="0" dirty="0">
                <a:solidFill>
                  <a:schemeClr val="tx1"/>
                </a:solidFill>
                <a:latin typeface="+mn-lt"/>
                <a:ea typeface="+mn-ea"/>
                <a:cs typeface="+mn-cs"/>
              </a:rPr>
              <a:t>which the null hypothesis was rejected. We see that the levels for the gamma approximation are always superior</a:t>
            </a:r>
          </a:p>
          <a:p>
            <a:r>
              <a:rPr lang="en-US" sz="1200" b="0" i="0" u="none" strike="noStrike" kern="1200" baseline="0" dirty="0">
                <a:solidFill>
                  <a:schemeClr val="tx1"/>
                </a:solidFill>
                <a:latin typeface="+mn-lt"/>
                <a:ea typeface="+mn-ea"/>
                <a:cs typeface="+mn-cs"/>
              </a:rPr>
              <a:t>to the levels by using the chi-square approximation, which are always too high—meaning that the chi-square test</a:t>
            </a:r>
          </a:p>
          <a:p>
            <a:r>
              <a:rPr lang="en-US" sz="1200" b="0" i="0" u="none" strike="noStrike" kern="1200" baseline="0" dirty="0">
                <a:solidFill>
                  <a:schemeClr val="tx1"/>
                </a:solidFill>
                <a:latin typeface="+mn-lt"/>
                <a:ea typeface="+mn-ea"/>
                <a:cs typeface="+mn-cs"/>
              </a:rPr>
              <a:t>is always too liberal.</a:t>
            </a:r>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97</a:t>
            </a:fld>
            <a:endParaRPr lang="he-IL"/>
          </a:p>
        </p:txBody>
      </p:sp>
    </p:spTree>
    <p:extLst>
      <p:ext uri="{BB962C8B-B14F-4D97-AF65-F5344CB8AC3E}">
        <p14:creationId xmlns:p14="http://schemas.microsoft.com/office/powerpoint/2010/main" val="2828932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D0C9F27B-03A7-4670-8F4C-FF33DAE17AA6}" type="slidenum">
              <a:rPr lang="en-US"/>
              <a:pPr/>
              <a:t>111</a:t>
            </a:fld>
            <a:endParaRPr lang="en-US"/>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085139CF-47A1-5849-90D8-2F5CBD7D9EBC}" type="slidenum">
              <a:rPr lang="he-IL" smtClean="0"/>
              <a:t>7</a:t>
            </a:fld>
            <a:endParaRPr lang="he-IL"/>
          </a:p>
        </p:txBody>
      </p:sp>
    </p:spTree>
    <p:extLst>
      <p:ext uri="{BB962C8B-B14F-4D97-AF65-F5344CB8AC3E}">
        <p14:creationId xmlns:p14="http://schemas.microsoft.com/office/powerpoint/2010/main" val="192955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112</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113</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68689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114</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34281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D0C9F27B-03A7-4670-8F4C-FF33DAE17AA6}" type="slidenum">
              <a:rPr lang="en-US"/>
              <a:pPr/>
              <a:t>115</a:t>
            </a:fld>
            <a:endParaRPr lang="en-US"/>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45160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116</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05170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117</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8215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118</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23834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p>
            <a:fld id="{D0C9F27B-03A7-4670-8F4C-FF33DAE17AA6}" type="slidenum">
              <a:rPr lang="en-US"/>
              <a:pPr/>
              <a:t>119</a:t>
            </a:fld>
            <a:endParaRPr lang="en-US"/>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6762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fld id="{726880F6-008F-4DC2-961D-E736410C833C}" type="slidenum">
              <a:rPr lang="en-US"/>
              <a:pPr/>
              <a:t>120</a:t>
            </a:fld>
            <a:endParaRPr 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960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88CEBB84-57F8-4E73-9A42-47E05080057D}" type="slidenum">
              <a:rPr lang="en-US" smtClean="0"/>
              <a:t>10</a:t>
            </a:fld>
            <a:endParaRPr lang="en-US"/>
          </a:p>
        </p:txBody>
      </p:sp>
    </p:spTree>
    <p:extLst>
      <p:ext uri="{BB962C8B-B14F-4D97-AF65-F5344CB8AC3E}">
        <p14:creationId xmlns:p14="http://schemas.microsoft.com/office/powerpoint/2010/main" val="174568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88CEBB84-57F8-4E73-9A42-47E05080057D}" type="slidenum">
              <a:rPr lang="en-US" smtClean="0"/>
              <a:t>11</a:t>
            </a:fld>
            <a:endParaRPr lang="en-US"/>
          </a:p>
        </p:txBody>
      </p:sp>
    </p:spTree>
    <p:extLst>
      <p:ext uri="{BB962C8B-B14F-4D97-AF65-F5344CB8AC3E}">
        <p14:creationId xmlns:p14="http://schemas.microsoft.com/office/powerpoint/2010/main" val="34196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88CEBB84-57F8-4E73-9A42-47E05080057D}" type="slidenum">
              <a:rPr lang="en-US" smtClean="0"/>
              <a:t>12</a:t>
            </a:fld>
            <a:endParaRPr lang="en-US"/>
          </a:p>
        </p:txBody>
      </p:sp>
    </p:spTree>
    <p:extLst>
      <p:ext uri="{BB962C8B-B14F-4D97-AF65-F5344CB8AC3E}">
        <p14:creationId xmlns:p14="http://schemas.microsoft.com/office/powerpoint/2010/main" val="204612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70</a:t>
            </a:fld>
            <a:endParaRPr lang="he-IL"/>
          </a:p>
        </p:txBody>
      </p:sp>
    </p:spTree>
    <p:extLst>
      <p:ext uri="{BB962C8B-B14F-4D97-AF65-F5344CB8AC3E}">
        <p14:creationId xmlns:p14="http://schemas.microsoft.com/office/powerpoint/2010/main" val="273890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71</a:t>
            </a:fld>
            <a:endParaRPr lang="he-IL"/>
          </a:p>
        </p:txBody>
      </p:sp>
    </p:spTree>
    <p:extLst>
      <p:ext uri="{BB962C8B-B14F-4D97-AF65-F5344CB8AC3E}">
        <p14:creationId xmlns:p14="http://schemas.microsoft.com/office/powerpoint/2010/main" val="179870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72</a:t>
            </a:fld>
            <a:endParaRPr lang="he-IL"/>
          </a:p>
        </p:txBody>
      </p:sp>
    </p:spTree>
    <p:extLst>
      <p:ext uri="{BB962C8B-B14F-4D97-AF65-F5344CB8AC3E}">
        <p14:creationId xmlns:p14="http://schemas.microsoft.com/office/powerpoint/2010/main" val="3372680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7330348-2C9A-4056-8437-3D69C78514B2}" type="slidenum">
              <a:rPr lang="he-IL" smtClean="0"/>
              <a:t>74</a:t>
            </a:fld>
            <a:endParaRPr lang="he-IL"/>
          </a:p>
        </p:txBody>
      </p:sp>
    </p:spTree>
    <p:extLst>
      <p:ext uri="{BB962C8B-B14F-4D97-AF65-F5344CB8AC3E}">
        <p14:creationId xmlns:p14="http://schemas.microsoft.com/office/powerpoint/2010/main" val="1670706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8892-F436-41AE-BEED-A12274088E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7A7E696F-9EAF-4ADA-A221-0842A6402C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E7679677-D38A-4897-8A1B-46286BB9B685}"/>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A0EF3381-3614-4A76-94B6-F964557F5CB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B41F509-DE12-44BE-B97D-9ECF37C28E7C}"/>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75118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73776-CE4F-4D03-BE95-5CE1EE309120}"/>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FDDA533-5950-4A3B-94F9-7DFF8243A2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82E0986-D332-48A3-A398-C5B6DC121B3C}"/>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E9E83192-82BA-4BD4-9BB5-2397B1C6E51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91F36C6-5C69-4429-9F44-F8E92E8AF0A4}"/>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1950512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73C7C-D056-40EF-AC56-8B758C6D5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8E10173-0B7C-4E17-AD8E-30D2286CF5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1FC7AB6-A79C-4C27-9F4B-9EBEDEF6560D}"/>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1DB1AA1D-BCFD-480D-9B7F-7B9CD0A822D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20FEDC7-4EE7-492A-81E1-AC7A24B47E27}"/>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123732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990E-88EA-42CA-B71B-6C11E0A1F6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33274D5-03B0-4CEB-96B1-EA0E9042D6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95C9E4B-ECF9-4304-89C7-63435849AAEF}"/>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168A4D53-CA3F-4A08-AD33-4577C3B618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76E40C-2EDC-43FB-AEEA-256D14813625}"/>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380526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6A2D-DBEE-4986-963A-5DCCAEA5294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D7E437D-F58F-49D2-9EA4-01EDC54E98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739DE78-761E-4CCA-AF17-742471D100EE}"/>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3CCEF54C-68E7-4627-91C4-7F985E67551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235C493-160A-4C10-97D4-6B6B7A4C5636}"/>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625214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EAB5-0707-43C4-BC83-3C594A8DA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B004AE3C-6717-48EB-BC02-15AE507A2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94A34D8-189D-4E50-8114-657E7016C526}"/>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4DE6270E-28DB-435E-9D2F-950B2055833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339BA43-BB41-462A-8911-FE332D2408E9}"/>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851345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F32F6-7D59-482B-A3F2-FEC2840A14F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A869A-2FD1-476B-B616-3A1CDC2399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5FAD5F0A-0DDF-4295-9B79-9E0D188E33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5D93079-0A6C-4885-9ED3-284918AD7C2C}"/>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04593B2C-DC33-4CB7-B9E5-2B73DD6F4E5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0EF599F-77E5-4C20-ADED-230B1168B0BA}"/>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41145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FE25-27E6-4DE8-8AC0-CCC8DD38AAC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D0E64EE-DC00-47E0-88F5-56CE7FDE06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57F09A8-88C6-41CC-A19B-77C1069E75E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E472A81-122B-4CAF-8BE5-3F6806073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8761146-B66C-4A9A-8CAC-5EF7089331F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54163990-39FC-427B-B59E-8D16125FC590}"/>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8" name="Footer Placeholder 7">
            <a:extLst>
              <a:ext uri="{FF2B5EF4-FFF2-40B4-BE49-F238E27FC236}">
                <a16:creationId xmlns:a16="http://schemas.microsoft.com/office/drawing/2014/main" id="{EAE45F55-ADAC-47CA-B8EA-DD38E11F9E22}"/>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5E07D967-ED03-4DC3-8C66-86A55FF422F6}"/>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1937202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B1A2-AF61-49EB-9105-CFE59F01256E}"/>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0F7F46E-C011-4EE2-A09C-8CC84CF23E1A}"/>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4" name="Footer Placeholder 3">
            <a:extLst>
              <a:ext uri="{FF2B5EF4-FFF2-40B4-BE49-F238E27FC236}">
                <a16:creationId xmlns:a16="http://schemas.microsoft.com/office/drawing/2014/main" id="{A6C2FED3-9D85-4433-9F43-A52D396F4EB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23039BC-A733-4264-B7C0-42F36D0E2843}"/>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965018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94EF5-508D-426F-95F3-7B4D419DB051}"/>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3" name="Footer Placeholder 2">
            <a:extLst>
              <a:ext uri="{FF2B5EF4-FFF2-40B4-BE49-F238E27FC236}">
                <a16:creationId xmlns:a16="http://schemas.microsoft.com/office/drawing/2014/main" id="{5FEC5FC1-FCD5-44B1-BD98-ADF4D8835A1C}"/>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EF2DCF19-6EF4-47ED-8825-186480F44928}"/>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1756668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A0BA-60BF-40F9-849F-4C012C263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312FD41A-246D-44CA-9F4E-F373D22773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2A02B4F6-BAFE-487F-BD0E-364E48FD7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A08780-DACA-4E79-AA0F-C6E79222836E}"/>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28A805CF-20CC-4D42-9D7E-185D5A1AFBE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54D29A3-C3FA-44A3-BB68-C050FD1C4CDD}"/>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434012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BE38-71E4-4182-B213-93FFE428FF0D}"/>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F99927F-89FC-4630-8268-B448E040B5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DC7EB7-79F2-4D53-A209-ED04FD344306}"/>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81A09F31-9E56-4D3F-A81F-0FD57492C05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4AE0756-0D90-4192-905E-6F37A66AA116}"/>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783213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4DDD9-50FF-4C09-A252-2DD213276A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4889F39-69F3-41DE-AD38-8EEBE6E50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77613669-2569-49DC-ABA1-D81DC176F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2A7F04-C80A-40E5-BA82-2D41757BAA31}"/>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FA1264D1-DED4-4740-882F-4A7818A8E5C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275CB29-187E-46E4-AAE6-70D0A147CEAF}"/>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009186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8DC6-6432-45D2-A0F2-47C4394CC9D7}"/>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3C690BA-A703-404C-8C97-C30DB64DF5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4830699-BE91-4864-87A8-BDBD9BCCAE3E}"/>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EEBF8EA7-5AC1-4B4F-B4FB-1958C0A97F2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243787B-D6A9-412B-87B6-6C379EC7C0C7}"/>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1962458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2BC01E-974A-4E91-A67F-7AF7647043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BDF89BD-ACF1-40D6-88BB-0258E6976D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832629D-F59C-4621-9177-CB90E61A3F89}"/>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26C3569C-EF10-40B9-9071-0495153DFDD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7206A10-C0CF-4E4C-994C-F162F4EB6F6D}"/>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99494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76FA-A194-4674-ADAF-DD018D6D94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1A010644-EE90-4E62-9E4A-83F9C455E7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F934C3-9360-47DD-974D-28049BA7B381}"/>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765198E1-AC8E-4565-876E-ADD54F70F9D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0B1047A-A653-4EF9-A251-F39622DC6C7E}"/>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79844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E321-6C95-4BC1-A204-5FE5920FCC3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5879EBB-1CFC-48D8-AC6F-C0319C2E92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1ECA8002-3436-4E09-8FD2-AB23C48296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896CABFE-E0FC-4DB5-802B-A90E2B58AF87}"/>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4DB59E38-BEE8-4785-8A93-CEF730E1F48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D3D522F-D4C6-43D7-ADE6-295F7F60F352}"/>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55670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9351-5A9E-4E20-8B56-14447DEA9CE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DD072E57-D48C-4430-8052-EEEAC044C0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377E79-713B-4B78-9ABA-FD8C7A2DAA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22DDAED-996D-44F9-A258-967635739E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249B45-AFCF-49FD-A32C-E9E830FE28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ABC9B5A4-103D-4174-9D79-A3D20F071B40}"/>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8" name="Footer Placeholder 7">
            <a:extLst>
              <a:ext uri="{FF2B5EF4-FFF2-40B4-BE49-F238E27FC236}">
                <a16:creationId xmlns:a16="http://schemas.microsoft.com/office/drawing/2014/main" id="{9412905C-57EE-4176-B8CB-B7919CB93278}"/>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553B0723-4C82-40B2-83FE-9112F59AB350}"/>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04798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8F8A-C4E9-4B0B-92F9-967AB21B7FA1}"/>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BCAD9B03-4364-4C0C-A137-12914D29C758}"/>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4" name="Footer Placeholder 3">
            <a:extLst>
              <a:ext uri="{FF2B5EF4-FFF2-40B4-BE49-F238E27FC236}">
                <a16:creationId xmlns:a16="http://schemas.microsoft.com/office/drawing/2014/main" id="{878290BF-2E4A-41BD-82C0-2BFB5DD180F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E6A94E1-99C6-4E98-872B-8A59F1238EE0}"/>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24167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07F18A-64EB-4867-826E-83C5A665E3A6}"/>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3" name="Footer Placeholder 2">
            <a:extLst>
              <a:ext uri="{FF2B5EF4-FFF2-40B4-BE49-F238E27FC236}">
                <a16:creationId xmlns:a16="http://schemas.microsoft.com/office/drawing/2014/main" id="{9EBA27B9-CD9C-40BE-8ED7-52F2DAC6E3FE}"/>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B6520021-1C0C-4C18-9E76-E7BCE9D8B6CF}"/>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161282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9F96-FE38-4484-A23E-53F233A7D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2F9F640B-1832-4853-991F-1B6DDDB82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64E25C21-9677-46BB-8B0D-9FE98ABF6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3BB577-A9EC-4007-823F-C225979B2DFA}"/>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734B2BA3-ADB5-4305-9A86-057D760BFD4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FAD7ED5-3DB1-4378-8B9C-BA37270D510B}"/>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304461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2A23-DE0C-4BFD-AD1C-7027E5269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528A1013-FB56-4516-8F6A-D94664BC43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A9598B32-F807-4790-AFFE-7F9EC7050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242C19-953F-47A1-B7EC-75E81BB2CEEF}"/>
              </a:ext>
            </a:extLst>
          </p:cNvPr>
          <p:cNvSpPr>
            <a:spLocks noGrp="1"/>
          </p:cNvSpPr>
          <p:nvPr>
            <p:ph type="dt" sz="half" idx="10"/>
          </p:nvPr>
        </p:nvSpPr>
        <p:spPr/>
        <p:txBody>
          <a:bodyPr/>
          <a:lstStyle/>
          <a:p>
            <a:fld id="{094028FB-77F0-40FA-A56A-FB53F4A2A52F}" type="datetimeFigureOut">
              <a:rPr lang="he-IL" smtClean="0"/>
              <a:t>י"ז/טבת/תשע"ט</a:t>
            </a:fld>
            <a:endParaRPr lang="he-IL"/>
          </a:p>
        </p:txBody>
      </p:sp>
      <p:sp>
        <p:nvSpPr>
          <p:cNvPr id="6" name="Footer Placeholder 5">
            <a:extLst>
              <a:ext uri="{FF2B5EF4-FFF2-40B4-BE49-F238E27FC236}">
                <a16:creationId xmlns:a16="http://schemas.microsoft.com/office/drawing/2014/main" id="{47C9A90A-E8AD-4712-9A67-BEA82B7918B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5EEE70C-1894-48A4-ABA6-A1D386A46E43}"/>
              </a:ext>
            </a:extLst>
          </p:cNvPr>
          <p:cNvSpPr>
            <a:spLocks noGrp="1"/>
          </p:cNvSpPr>
          <p:nvPr>
            <p:ph type="sldNum" sz="quarter" idx="12"/>
          </p:nvPr>
        </p:nvSpPr>
        <p:spPr/>
        <p:txBody>
          <a:bodyPr/>
          <a:lstStyle/>
          <a:p>
            <a:fld id="{2646E198-7529-4FEC-B909-C5FCF485A5CC}" type="slidenum">
              <a:rPr lang="he-IL" smtClean="0"/>
              <a:t>‹#›</a:t>
            </a:fld>
            <a:endParaRPr lang="he-IL"/>
          </a:p>
        </p:txBody>
      </p:sp>
    </p:spTree>
    <p:extLst>
      <p:ext uri="{BB962C8B-B14F-4D97-AF65-F5344CB8AC3E}">
        <p14:creationId xmlns:p14="http://schemas.microsoft.com/office/powerpoint/2010/main" val="105338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2000"/>
                <a:lumOff val="98000"/>
              </a:schemeClr>
            </a:gs>
            <a:gs pos="48000">
              <a:schemeClr val="accent2">
                <a:lumMod val="8000"/>
                <a:lumOff val="92000"/>
              </a:schemeClr>
            </a:gs>
            <a:gs pos="80000">
              <a:schemeClr val="accent2">
                <a:lumMod val="16000"/>
                <a:lumOff val="84000"/>
              </a:schemeClr>
            </a:gs>
            <a:gs pos="100000">
              <a:schemeClr val="accent2">
                <a:lumMod val="12000"/>
                <a:lumOff val="88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C11084-C519-45EB-B84B-5531B9DBE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434B022-AD3A-450D-8489-6FB7A06207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D03F7E0-0C6F-4DFB-A72C-71D848C1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695F0B72-FC25-4047-A3EC-030E4AD49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CDD29FC4-406D-465A-A17D-E82A8A48F5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6E198-7529-4FEC-B909-C5FCF485A5CC}" type="slidenum">
              <a:rPr lang="he-IL" smtClean="0"/>
              <a:t>‹#›</a:t>
            </a:fld>
            <a:endParaRPr lang="he-IL"/>
          </a:p>
        </p:txBody>
      </p:sp>
      <p:grpSp>
        <p:nvGrpSpPr>
          <p:cNvPr id="7" name="Group 6">
            <a:extLst>
              <a:ext uri="{FF2B5EF4-FFF2-40B4-BE49-F238E27FC236}">
                <a16:creationId xmlns:a16="http://schemas.microsoft.com/office/drawing/2014/main" id="{3A301E52-980D-40BC-BF09-A203A8EAE53C}"/>
              </a:ext>
            </a:extLst>
          </p:cNvPr>
          <p:cNvGrpSpPr/>
          <p:nvPr userDrawn="1"/>
        </p:nvGrpSpPr>
        <p:grpSpPr>
          <a:xfrm rot="674671">
            <a:off x="11581695" y="-429362"/>
            <a:ext cx="2851516" cy="7710805"/>
            <a:chOff x="2487613" y="285750"/>
            <a:chExt cx="2428875" cy="5654676"/>
          </a:xfrm>
          <a:solidFill>
            <a:schemeClr val="accent2">
              <a:lumMod val="75000"/>
              <a:alpha val="33000"/>
            </a:schemeClr>
          </a:solidFill>
        </p:grpSpPr>
        <p:sp>
          <p:nvSpPr>
            <p:cNvPr id="8" name="Freeform 11">
              <a:extLst>
                <a:ext uri="{FF2B5EF4-FFF2-40B4-BE49-F238E27FC236}">
                  <a16:creationId xmlns:a16="http://schemas.microsoft.com/office/drawing/2014/main" id="{8D0CCA0E-F810-47CE-955F-5AD509D876DC}"/>
                </a:ext>
              </a:extLst>
            </p:cNvPr>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9" name="Freeform 12">
              <a:extLst>
                <a:ext uri="{FF2B5EF4-FFF2-40B4-BE49-F238E27FC236}">
                  <a16:creationId xmlns:a16="http://schemas.microsoft.com/office/drawing/2014/main" id="{0761C443-8D65-4F56-B057-09466C356F8B}"/>
                </a:ext>
              </a:extLst>
            </p:cNvPr>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0" name="Freeform 13">
              <a:extLst>
                <a:ext uri="{FF2B5EF4-FFF2-40B4-BE49-F238E27FC236}">
                  <a16:creationId xmlns:a16="http://schemas.microsoft.com/office/drawing/2014/main" id="{DB691FE5-A433-43A3-9E36-8D79AE9DDA1E}"/>
                </a:ext>
              </a:extLst>
            </p:cNvPr>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 name="Freeform 14">
              <a:extLst>
                <a:ext uri="{FF2B5EF4-FFF2-40B4-BE49-F238E27FC236}">
                  <a16:creationId xmlns:a16="http://schemas.microsoft.com/office/drawing/2014/main" id="{20E0ED7E-1F42-4507-A6CC-8743DC1E9B4D}"/>
                </a:ext>
              </a:extLst>
            </p:cNvPr>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2" name="Freeform 15">
              <a:extLst>
                <a:ext uri="{FF2B5EF4-FFF2-40B4-BE49-F238E27FC236}">
                  <a16:creationId xmlns:a16="http://schemas.microsoft.com/office/drawing/2014/main" id="{539258A2-A6C8-43B8-9983-9B4A449296CF}"/>
                </a:ext>
              </a:extLst>
            </p:cNvPr>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3" name="Freeform 16">
              <a:extLst>
                <a:ext uri="{FF2B5EF4-FFF2-40B4-BE49-F238E27FC236}">
                  <a16:creationId xmlns:a16="http://schemas.microsoft.com/office/drawing/2014/main" id="{7568259A-F1B9-4427-B6C4-2D6C0A9C4978}"/>
                </a:ext>
              </a:extLst>
            </p:cNvPr>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4" name="Freeform 17">
              <a:extLst>
                <a:ext uri="{FF2B5EF4-FFF2-40B4-BE49-F238E27FC236}">
                  <a16:creationId xmlns:a16="http://schemas.microsoft.com/office/drawing/2014/main" id="{C2E2DB1C-CDC3-42D9-8FAE-1C1453571E54}"/>
                </a:ext>
              </a:extLst>
            </p:cNvPr>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5" name="Freeform 18">
              <a:extLst>
                <a:ext uri="{FF2B5EF4-FFF2-40B4-BE49-F238E27FC236}">
                  <a16:creationId xmlns:a16="http://schemas.microsoft.com/office/drawing/2014/main" id="{4B81CB77-9412-4F1E-B816-98A98B42FA2D}"/>
                </a:ext>
              </a:extLst>
            </p:cNvPr>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6" name="Freeform 19">
              <a:extLst>
                <a:ext uri="{FF2B5EF4-FFF2-40B4-BE49-F238E27FC236}">
                  <a16:creationId xmlns:a16="http://schemas.microsoft.com/office/drawing/2014/main" id="{F4ABE022-6652-4132-A9EA-AD58703423C2}"/>
                </a:ext>
              </a:extLst>
            </p:cNvPr>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7" name="Freeform 20">
              <a:extLst>
                <a:ext uri="{FF2B5EF4-FFF2-40B4-BE49-F238E27FC236}">
                  <a16:creationId xmlns:a16="http://schemas.microsoft.com/office/drawing/2014/main" id="{549576A1-506A-4F0F-9DA0-ED54AED6D2AC}"/>
                </a:ext>
              </a:extLst>
            </p:cNvPr>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8" name="Freeform 21">
              <a:extLst>
                <a:ext uri="{FF2B5EF4-FFF2-40B4-BE49-F238E27FC236}">
                  <a16:creationId xmlns:a16="http://schemas.microsoft.com/office/drawing/2014/main" id="{6E960723-56DB-4070-8CA4-2968BB6C764B}"/>
                </a:ext>
              </a:extLst>
            </p:cNvPr>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9" name="Freeform 22">
              <a:extLst>
                <a:ext uri="{FF2B5EF4-FFF2-40B4-BE49-F238E27FC236}">
                  <a16:creationId xmlns:a16="http://schemas.microsoft.com/office/drawing/2014/main" id="{2AA3842E-4A4F-402F-830D-F92D6371F230}"/>
                </a:ext>
              </a:extLst>
            </p:cNvPr>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0" name="Group 19">
            <a:extLst>
              <a:ext uri="{FF2B5EF4-FFF2-40B4-BE49-F238E27FC236}">
                <a16:creationId xmlns:a16="http://schemas.microsoft.com/office/drawing/2014/main" id="{E8837565-9F3F-4409-B00D-42A404C94102}"/>
              </a:ext>
            </a:extLst>
          </p:cNvPr>
          <p:cNvGrpSpPr/>
          <p:nvPr userDrawn="1"/>
        </p:nvGrpSpPr>
        <p:grpSpPr>
          <a:xfrm rot="674671">
            <a:off x="11401104" y="-920337"/>
            <a:ext cx="2356674" cy="7961006"/>
            <a:chOff x="6627813" y="194833"/>
            <a:chExt cx="1952625" cy="5678918"/>
          </a:xfrm>
          <a:solidFill>
            <a:schemeClr val="accent2">
              <a:lumMod val="75000"/>
              <a:alpha val="68000"/>
            </a:schemeClr>
          </a:solidFill>
        </p:grpSpPr>
        <p:sp>
          <p:nvSpPr>
            <p:cNvPr id="21" name="Freeform 27">
              <a:extLst>
                <a:ext uri="{FF2B5EF4-FFF2-40B4-BE49-F238E27FC236}">
                  <a16:creationId xmlns:a16="http://schemas.microsoft.com/office/drawing/2014/main" id="{EF65589F-997E-4A4F-BE6F-73DB49F7DCA6}"/>
                </a:ext>
              </a:extLst>
            </p:cNvPr>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2" name="Freeform 28">
              <a:extLst>
                <a:ext uri="{FF2B5EF4-FFF2-40B4-BE49-F238E27FC236}">
                  <a16:creationId xmlns:a16="http://schemas.microsoft.com/office/drawing/2014/main" id="{D45C7B54-B1A1-4D2A-AD2F-11663676D959}"/>
                </a:ext>
              </a:extLst>
            </p:cNvPr>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3" name="Freeform 29">
              <a:extLst>
                <a:ext uri="{FF2B5EF4-FFF2-40B4-BE49-F238E27FC236}">
                  <a16:creationId xmlns:a16="http://schemas.microsoft.com/office/drawing/2014/main" id="{DB2E055A-C9F3-49AA-9A7A-93A17F32CBC6}"/>
                </a:ext>
              </a:extLst>
            </p:cNvPr>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24" name="Freeform 30">
              <a:extLst>
                <a:ext uri="{FF2B5EF4-FFF2-40B4-BE49-F238E27FC236}">
                  <a16:creationId xmlns:a16="http://schemas.microsoft.com/office/drawing/2014/main" id="{680AE9D7-DFDA-4273-9226-9F50B7DBFE54}"/>
                </a:ext>
              </a:extLst>
            </p:cNvPr>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25" name="Freeform 31">
              <a:extLst>
                <a:ext uri="{FF2B5EF4-FFF2-40B4-BE49-F238E27FC236}">
                  <a16:creationId xmlns:a16="http://schemas.microsoft.com/office/drawing/2014/main" id="{84770C41-CD57-4FCE-A8D5-875C90D4A9EB}"/>
                </a:ext>
              </a:extLst>
            </p:cNvPr>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6" name="Freeform 32">
              <a:extLst>
                <a:ext uri="{FF2B5EF4-FFF2-40B4-BE49-F238E27FC236}">
                  <a16:creationId xmlns:a16="http://schemas.microsoft.com/office/drawing/2014/main" id="{496D5493-0AA4-45E7-A2FC-6339894CB0E0}"/>
                </a:ext>
              </a:extLst>
            </p:cNvPr>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7" name="Freeform 33">
              <a:extLst>
                <a:ext uri="{FF2B5EF4-FFF2-40B4-BE49-F238E27FC236}">
                  <a16:creationId xmlns:a16="http://schemas.microsoft.com/office/drawing/2014/main" id="{D15F8872-0AC9-43BB-AD2E-2A3082F23FA8}"/>
                </a:ext>
              </a:extLst>
            </p:cNvPr>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8" name="Freeform 34">
              <a:extLst>
                <a:ext uri="{FF2B5EF4-FFF2-40B4-BE49-F238E27FC236}">
                  <a16:creationId xmlns:a16="http://schemas.microsoft.com/office/drawing/2014/main" id="{1E97F1B2-AD73-428C-9DDB-BD7262C9D492}"/>
                </a:ext>
              </a:extLst>
            </p:cNvPr>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9" name="Freeform 35">
              <a:extLst>
                <a:ext uri="{FF2B5EF4-FFF2-40B4-BE49-F238E27FC236}">
                  <a16:creationId xmlns:a16="http://schemas.microsoft.com/office/drawing/2014/main" id="{B57B3C69-E42E-4D1D-9904-C71E49290A61}"/>
                </a:ext>
              </a:extLst>
            </p:cNvPr>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0" name="Freeform 36">
              <a:extLst>
                <a:ext uri="{FF2B5EF4-FFF2-40B4-BE49-F238E27FC236}">
                  <a16:creationId xmlns:a16="http://schemas.microsoft.com/office/drawing/2014/main" id="{AAECC872-9C7B-4A04-B073-DE4FFE505BB3}"/>
                </a:ext>
              </a:extLst>
            </p:cNvPr>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1" name="Freeform 37">
              <a:extLst>
                <a:ext uri="{FF2B5EF4-FFF2-40B4-BE49-F238E27FC236}">
                  <a16:creationId xmlns:a16="http://schemas.microsoft.com/office/drawing/2014/main" id="{44A50989-E0FA-44AC-AAD6-BFDF9C03AF4C}"/>
                </a:ext>
              </a:extLst>
            </p:cNvPr>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2" name="Freeform 38">
              <a:extLst>
                <a:ext uri="{FF2B5EF4-FFF2-40B4-BE49-F238E27FC236}">
                  <a16:creationId xmlns:a16="http://schemas.microsoft.com/office/drawing/2014/main" id="{31E038F4-DB2C-42F1-86C8-00E6BEAEA97D}"/>
                </a:ext>
              </a:extLst>
            </p:cNvPr>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Tree>
    <p:extLst>
      <p:ext uri="{BB962C8B-B14F-4D97-AF65-F5344CB8AC3E}">
        <p14:creationId xmlns:p14="http://schemas.microsoft.com/office/powerpoint/2010/main" val="1646925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0755A-E03D-4E15-80B3-0F9DD1FDC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B17DE2C-6BDA-4C68-8FF6-905DC878D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FF51A7-ECD8-4D29-975C-98BD457599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4028FB-77F0-40FA-A56A-FB53F4A2A52F}" type="datetimeFigureOut">
              <a:rPr lang="he-IL" smtClean="0"/>
              <a:t>י"ז/טבת/תשע"ט</a:t>
            </a:fld>
            <a:endParaRPr lang="he-IL"/>
          </a:p>
        </p:txBody>
      </p:sp>
      <p:sp>
        <p:nvSpPr>
          <p:cNvPr id="5" name="Footer Placeholder 4">
            <a:extLst>
              <a:ext uri="{FF2B5EF4-FFF2-40B4-BE49-F238E27FC236}">
                <a16:creationId xmlns:a16="http://schemas.microsoft.com/office/drawing/2014/main" id="{315EAEC7-D945-49B7-96B6-50249F1E23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8810917B-5881-456C-A491-6F86B750EE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6E198-7529-4FEC-B909-C5FCF485A5CC}" type="slidenum">
              <a:rPr lang="he-IL" smtClean="0"/>
              <a:t>‹#›</a:t>
            </a:fld>
            <a:endParaRPr lang="he-IL"/>
          </a:p>
        </p:txBody>
      </p:sp>
      <p:grpSp>
        <p:nvGrpSpPr>
          <p:cNvPr id="7" name="Group 6">
            <a:extLst>
              <a:ext uri="{FF2B5EF4-FFF2-40B4-BE49-F238E27FC236}">
                <a16:creationId xmlns:a16="http://schemas.microsoft.com/office/drawing/2014/main" id="{4A196740-DDFC-4EFB-ABE1-51DC8F896459}"/>
              </a:ext>
            </a:extLst>
          </p:cNvPr>
          <p:cNvGrpSpPr/>
          <p:nvPr userDrawn="1"/>
        </p:nvGrpSpPr>
        <p:grpSpPr>
          <a:xfrm rot="674671">
            <a:off x="11581695" y="-429362"/>
            <a:ext cx="2851516" cy="7710805"/>
            <a:chOff x="2487613" y="285750"/>
            <a:chExt cx="2428875" cy="5654676"/>
          </a:xfrm>
          <a:solidFill>
            <a:schemeClr val="accent2">
              <a:lumMod val="75000"/>
              <a:alpha val="33000"/>
            </a:schemeClr>
          </a:solidFill>
        </p:grpSpPr>
        <p:sp>
          <p:nvSpPr>
            <p:cNvPr id="8" name="Freeform 11">
              <a:extLst>
                <a:ext uri="{FF2B5EF4-FFF2-40B4-BE49-F238E27FC236}">
                  <a16:creationId xmlns:a16="http://schemas.microsoft.com/office/drawing/2014/main" id="{172BA4F9-5CAE-40F2-B562-92A8CDE8C9E8}"/>
                </a:ext>
              </a:extLst>
            </p:cNvPr>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9" name="Freeform 12">
              <a:extLst>
                <a:ext uri="{FF2B5EF4-FFF2-40B4-BE49-F238E27FC236}">
                  <a16:creationId xmlns:a16="http://schemas.microsoft.com/office/drawing/2014/main" id="{9547E87E-7F3D-4DE1-81BF-3EE86298B7D0}"/>
                </a:ext>
              </a:extLst>
            </p:cNvPr>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0" name="Freeform 13">
              <a:extLst>
                <a:ext uri="{FF2B5EF4-FFF2-40B4-BE49-F238E27FC236}">
                  <a16:creationId xmlns:a16="http://schemas.microsoft.com/office/drawing/2014/main" id="{1A22E150-9081-4CD5-8664-A9C03AF81AAA}"/>
                </a:ext>
              </a:extLst>
            </p:cNvPr>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1" name="Freeform 14">
              <a:extLst>
                <a:ext uri="{FF2B5EF4-FFF2-40B4-BE49-F238E27FC236}">
                  <a16:creationId xmlns:a16="http://schemas.microsoft.com/office/drawing/2014/main" id="{78373C74-3EAC-4ADE-A499-7E62BA5F49CB}"/>
                </a:ext>
              </a:extLst>
            </p:cNvPr>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2" name="Freeform 15">
              <a:extLst>
                <a:ext uri="{FF2B5EF4-FFF2-40B4-BE49-F238E27FC236}">
                  <a16:creationId xmlns:a16="http://schemas.microsoft.com/office/drawing/2014/main" id="{88B48148-35D4-46E6-9F72-4806D3EF0DA2}"/>
                </a:ext>
              </a:extLst>
            </p:cNvPr>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3" name="Freeform 16">
              <a:extLst>
                <a:ext uri="{FF2B5EF4-FFF2-40B4-BE49-F238E27FC236}">
                  <a16:creationId xmlns:a16="http://schemas.microsoft.com/office/drawing/2014/main" id="{3BDB744B-D89E-42EF-8111-F44B31468C03}"/>
                </a:ext>
              </a:extLst>
            </p:cNvPr>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4" name="Freeform 17">
              <a:extLst>
                <a:ext uri="{FF2B5EF4-FFF2-40B4-BE49-F238E27FC236}">
                  <a16:creationId xmlns:a16="http://schemas.microsoft.com/office/drawing/2014/main" id="{1DDEB350-BA26-440A-8F5E-0301E9E2259C}"/>
                </a:ext>
              </a:extLst>
            </p:cNvPr>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5" name="Freeform 18">
              <a:extLst>
                <a:ext uri="{FF2B5EF4-FFF2-40B4-BE49-F238E27FC236}">
                  <a16:creationId xmlns:a16="http://schemas.microsoft.com/office/drawing/2014/main" id="{65DB5B21-5EE8-4D3A-9FB7-EE1DB99DD9CF}"/>
                </a:ext>
              </a:extLst>
            </p:cNvPr>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6" name="Freeform 19">
              <a:extLst>
                <a:ext uri="{FF2B5EF4-FFF2-40B4-BE49-F238E27FC236}">
                  <a16:creationId xmlns:a16="http://schemas.microsoft.com/office/drawing/2014/main" id="{6301E93C-5F2E-4BA0-A0DE-9A822FD95F4C}"/>
                </a:ext>
              </a:extLst>
            </p:cNvPr>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7" name="Freeform 20">
              <a:extLst>
                <a:ext uri="{FF2B5EF4-FFF2-40B4-BE49-F238E27FC236}">
                  <a16:creationId xmlns:a16="http://schemas.microsoft.com/office/drawing/2014/main" id="{C83D2687-3FA2-49F0-A9A8-0F6630D516C9}"/>
                </a:ext>
              </a:extLst>
            </p:cNvPr>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8" name="Freeform 21">
              <a:extLst>
                <a:ext uri="{FF2B5EF4-FFF2-40B4-BE49-F238E27FC236}">
                  <a16:creationId xmlns:a16="http://schemas.microsoft.com/office/drawing/2014/main" id="{D14603FD-B4BC-4E27-A40F-8628DF1B9124}"/>
                </a:ext>
              </a:extLst>
            </p:cNvPr>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9" name="Freeform 22">
              <a:extLst>
                <a:ext uri="{FF2B5EF4-FFF2-40B4-BE49-F238E27FC236}">
                  <a16:creationId xmlns:a16="http://schemas.microsoft.com/office/drawing/2014/main" id="{614605AC-6BED-45B5-9EC0-197E4E4AFCDB}"/>
                </a:ext>
              </a:extLst>
            </p:cNvPr>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0" name="Group 19">
            <a:extLst>
              <a:ext uri="{FF2B5EF4-FFF2-40B4-BE49-F238E27FC236}">
                <a16:creationId xmlns:a16="http://schemas.microsoft.com/office/drawing/2014/main" id="{357B6237-9F52-43E8-B968-3F23D433F8C8}"/>
              </a:ext>
            </a:extLst>
          </p:cNvPr>
          <p:cNvGrpSpPr/>
          <p:nvPr userDrawn="1"/>
        </p:nvGrpSpPr>
        <p:grpSpPr>
          <a:xfrm rot="674671">
            <a:off x="11401104" y="-920337"/>
            <a:ext cx="2356674" cy="7961006"/>
            <a:chOff x="6627813" y="194833"/>
            <a:chExt cx="1952625" cy="5678918"/>
          </a:xfrm>
          <a:solidFill>
            <a:schemeClr val="accent2">
              <a:lumMod val="75000"/>
              <a:alpha val="68000"/>
            </a:schemeClr>
          </a:solidFill>
        </p:grpSpPr>
        <p:sp>
          <p:nvSpPr>
            <p:cNvPr id="21" name="Freeform 27">
              <a:extLst>
                <a:ext uri="{FF2B5EF4-FFF2-40B4-BE49-F238E27FC236}">
                  <a16:creationId xmlns:a16="http://schemas.microsoft.com/office/drawing/2014/main" id="{DDCF5791-B3B2-4302-877A-C3603DE35918}"/>
                </a:ext>
              </a:extLst>
            </p:cNvPr>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2" name="Freeform 28">
              <a:extLst>
                <a:ext uri="{FF2B5EF4-FFF2-40B4-BE49-F238E27FC236}">
                  <a16:creationId xmlns:a16="http://schemas.microsoft.com/office/drawing/2014/main" id="{FA438497-3F96-4365-9822-A1EF3979063F}"/>
                </a:ext>
              </a:extLst>
            </p:cNvPr>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3" name="Freeform 29">
              <a:extLst>
                <a:ext uri="{FF2B5EF4-FFF2-40B4-BE49-F238E27FC236}">
                  <a16:creationId xmlns:a16="http://schemas.microsoft.com/office/drawing/2014/main" id="{D4C48229-7226-4F87-9205-69E782F52753}"/>
                </a:ext>
              </a:extLst>
            </p:cNvPr>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24" name="Freeform 30">
              <a:extLst>
                <a:ext uri="{FF2B5EF4-FFF2-40B4-BE49-F238E27FC236}">
                  <a16:creationId xmlns:a16="http://schemas.microsoft.com/office/drawing/2014/main" id="{4563CB0D-D1F7-4250-BE5C-45221F1B5EFE}"/>
                </a:ext>
              </a:extLst>
            </p:cNvPr>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25" name="Freeform 31">
              <a:extLst>
                <a:ext uri="{FF2B5EF4-FFF2-40B4-BE49-F238E27FC236}">
                  <a16:creationId xmlns:a16="http://schemas.microsoft.com/office/drawing/2014/main" id="{4CDF07AF-6687-4DA0-A34F-8F4CD52307EF}"/>
                </a:ext>
              </a:extLst>
            </p:cNvPr>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6" name="Freeform 32">
              <a:extLst>
                <a:ext uri="{FF2B5EF4-FFF2-40B4-BE49-F238E27FC236}">
                  <a16:creationId xmlns:a16="http://schemas.microsoft.com/office/drawing/2014/main" id="{73336EC5-1C2C-44EB-9885-2CC84F7986C5}"/>
                </a:ext>
              </a:extLst>
            </p:cNvPr>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7" name="Freeform 33">
              <a:extLst>
                <a:ext uri="{FF2B5EF4-FFF2-40B4-BE49-F238E27FC236}">
                  <a16:creationId xmlns:a16="http://schemas.microsoft.com/office/drawing/2014/main" id="{4EDDE327-D70C-4412-8E29-174FE528CE87}"/>
                </a:ext>
              </a:extLst>
            </p:cNvPr>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8" name="Freeform 34">
              <a:extLst>
                <a:ext uri="{FF2B5EF4-FFF2-40B4-BE49-F238E27FC236}">
                  <a16:creationId xmlns:a16="http://schemas.microsoft.com/office/drawing/2014/main" id="{3D3D2191-FE92-440F-8255-9CE248D029F2}"/>
                </a:ext>
              </a:extLst>
            </p:cNvPr>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9" name="Freeform 35">
              <a:extLst>
                <a:ext uri="{FF2B5EF4-FFF2-40B4-BE49-F238E27FC236}">
                  <a16:creationId xmlns:a16="http://schemas.microsoft.com/office/drawing/2014/main" id="{A0BC120E-5490-4A25-A05E-A960E70FEB53}"/>
                </a:ext>
              </a:extLst>
            </p:cNvPr>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0" name="Freeform 36">
              <a:extLst>
                <a:ext uri="{FF2B5EF4-FFF2-40B4-BE49-F238E27FC236}">
                  <a16:creationId xmlns:a16="http://schemas.microsoft.com/office/drawing/2014/main" id="{37A3F513-E52A-4939-80B9-7986F111DD4D}"/>
                </a:ext>
              </a:extLst>
            </p:cNvPr>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1" name="Freeform 37">
              <a:extLst>
                <a:ext uri="{FF2B5EF4-FFF2-40B4-BE49-F238E27FC236}">
                  <a16:creationId xmlns:a16="http://schemas.microsoft.com/office/drawing/2014/main" id="{A40B344E-6301-49C5-9C8E-E699CA577717}"/>
                </a:ext>
              </a:extLst>
            </p:cNvPr>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2" name="Freeform 38">
              <a:extLst>
                <a:ext uri="{FF2B5EF4-FFF2-40B4-BE49-F238E27FC236}">
                  <a16:creationId xmlns:a16="http://schemas.microsoft.com/office/drawing/2014/main" id="{E0200B6A-7D00-401E-BC14-3BF08C9C513D}"/>
                </a:ext>
              </a:extLst>
            </p:cNvPr>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Tree>
    <p:extLst>
      <p:ext uri="{BB962C8B-B14F-4D97-AF65-F5344CB8AC3E}">
        <p14:creationId xmlns:p14="http://schemas.microsoft.com/office/powerpoint/2010/main" val="246879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1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slide" Target="slide5.xml"/></Relationships>
</file>

<file path=ppt/slides/_rels/slide11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18.jpeg"/><Relationship Id="rId5" Type="http://schemas.openxmlformats.org/officeDocument/2006/relationships/image" Target="../media/image115.jpeg"/><Relationship Id="rId4" Type="http://schemas.openxmlformats.org/officeDocument/2006/relationships/slide" Target="slide111.xml"/></Relationships>
</file>

<file path=ppt/slides/_rels/slide113.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16.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18.jpeg"/><Relationship Id="rId5" Type="http://schemas.openxmlformats.org/officeDocument/2006/relationships/image" Target="../media/image115.jpeg"/><Relationship Id="rId4" Type="http://schemas.openxmlformats.org/officeDocument/2006/relationships/slide" Target="slide111.xml"/></Relationships>
</file>

<file path=ppt/slides/_rels/slide11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 Target="slide5.xml"/><Relationship Id="rId7" Type="http://schemas.openxmlformats.org/officeDocument/2006/relationships/image" Target="../media/image118.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9.png"/><Relationship Id="rId4" Type="http://schemas.openxmlformats.org/officeDocument/2006/relationships/slide" Target="slide111.xml"/></Relationships>
</file>

<file path=ppt/slides/_rels/slide1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115.jpeg"/><Relationship Id="rId4" Type="http://schemas.openxmlformats.org/officeDocument/2006/relationships/slide" Target="slide5.xml"/></Relationships>
</file>

<file path=ppt/slides/_rels/slide11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slide" Target="slide5.xml"/><Relationship Id="rId7" Type="http://schemas.openxmlformats.org/officeDocument/2006/relationships/image" Target="../media/image118.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21.png"/><Relationship Id="rId4" Type="http://schemas.openxmlformats.org/officeDocument/2006/relationships/slide" Target="slide111.xml"/></Relationships>
</file>

<file path=ppt/slides/_rels/slide11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slide" Target="slide5.xml"/><Relationship Id="rId7" Type="http://schemas.openxmlformats.org/officeDocument/2006/relationships/image" Target="../media/image118.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22.png"/><Relationship Id="rId4" Type="http://schemas.openxmlformats.org/officeDocument/2006/relationships/slide" Target="slide111.xml"/></Relationships>
</file>

<file path=ppt/slides/_rels/slide118.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18.jpeg"/><Relationship Id="rId5" Type="http://schemas.openxmlformats.org/officeDocument/2006/relationships/image" Target="../media/image115.jpeg"/><Relationship Id="rId4" Type="http://schemas.openxmlformats.org/officeDocument/2006/relationships/slide" Target="slide111.xml"/></Relationships>
</file>

<file path=ppt/slides/_rels/slide1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23.jpeg"/><Relationship Id="rId5" Type="http://schemas.openxmlformats.org/officeDocument/2006/relationships/image" Target="../media/image115.jpeg"/><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slide" Target="slide5.xml"/><Relationship Id="rId7" Type="http://schemas.openxmlformats.org/officeDocument/2006/relationships/image" Target="../media/image118.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5.jpeg"/><Relationship Id="rId5" Type="http://schemas.openxmlformats.org/officeDocument/2006/relationships/image" Target="../media/image1191.png"/><Relationship Id="rId4" Type="http://schemas.openxmlformats.org/officeDocument/2006/relationships/slide" Target="slide111.xml"/><Relationship Id="rId9" Type="http://schemas.openxmlformats.org/officeDocument/2006/relationships/image" Target="../media/image124.png"/></Relationships>
</file>

<file path=ppt/slides/_rels/slide121.xml.rels><?xml version="1.0" encoding="UTF-8" standalone="yes"?>
<Relationships xmlns="http://schemas.openxmlformats.org/package/2006/relationships"><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microsoft.com/office/2007/relationships/hdphoto" Target="../media/hdphoto2.wdp"/><Relationship Id="rId7" Type="http://schemas.microsoft.com/office/2007/relationships/hdphoto" Target="../media/hdphoto4.wdp"/><Relationship Id="rId12"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5" Type="http://schemas.microsoft.com/office/2007/relationships/hdphoto" Target="../media/hdphoto3.wdp"/><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6.wdp"/><Relationship Id="rId7" Type="http://schemas.microsoft.com/office/2007/relationships/hdphoto" Target="../media/hdphoto8.wdp"/><Relationship Id="rId12"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microsoft.com/office/2007/relationships/hdphoto" Target="../media/hdphoto7.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B509-20FB-4EC0-BA78-DB50255128B5}"/>
              </a:ext>
            </a:extLst>
          </p:cNvPr>
          <p:cNvSpPr>
            <a:spLocks noGrp="1"/>
          </p:cNvSpPr>
          <p:nvPr>
            <p:ph type="title"/>
          </p:nvPr>
        </p:nvSpPr>
        <p:spPr/>
        <p:txBody>
          <a:bodyPr/>
          <a:lstStyle/>
          <a:p>
            <a:r>
              <a:rPr lang="en-US" dirty="0"/>
              <a:t>David C Hoaglin</a:t>
            </a:r>
          </a:p>
        </p:txBody>
      </p:sp>
      <p:pic>
        <p:nvPicPr>
          <p:cNvPr id="5" name="Picture 4">
            <a:extLst>
              <a:ext uri="{FF2B5EF4-FFF2-40B4-BE49-F238E27FC236}">
                <a16:creationId xmlns:a16="http://schemas.microsoft.com/office/drawing/2014/main" id="{3550E14B-39EC-47E9-B73B-F0BAD31B113D}"/>
              </a:ext>
            </a:extLst>
          </p:cNvPr>
          <p:cNvPicPr>
            <a:picLocks noChangeAspect="1"/>
          </p:cNvPicPr>
          <p:nvPr/>
        </p:nvPicPr>
        <p:blipFill>
          <a:blip r:embed="rId2"/>
          <a:stretch>
            <a:fillRect/>
          </a:stretch>
        </p:blipFill>
        <p:spPr>
          <a:xfrm>
            <a:off x="9118600" y="226945"/>
            <a:ext cx="2868228" cy="2792080"/>
          </a:xfrm>
          <a:prstGeom prst="rect">
            <a:avLst/>
          </a:prstGeom>
        </p:spPr>
      </p:pic>
      <p:sp>
        <p:nvSpPr>
          <p:cNvPr id="11" name="Content Placeholder 10">
            <a:extLst>
              <a:ext uri="{FF2B5EF4-FFF2-40B4-BE49-F238E27FC236}">
                <a16:creationId xmlns:a16="http://schemas.microsoft.com/office/drawing/2014/main" id="{873E42D8-68F7-4601-9F9B-EAEE74448C17}"/>
              </a:ext>
            </a:extLst>
          </p:cNvPr>
          <p:cNvSpPr>
            <a:spLocks noGrp="1"/>
          </p:cNvSpPr>
          <p:nvPr>
            <p:ph idx="1"/>
          </p:nvPr>
        </p:nvSpPr>
        <p:spPr/>
        <p:txBody>
          <a:bodyPr/>
          <a:lstStyle/>
          <a:p>
            <a:r>
              <a:rPr lang="en-US" dirty="0"/>
              <a:t>Professor, University of Massachusetts Medical School</a:t>
            </a:r>
          </a:p>
          <a:p>
            <a:endParaRPr lang="en-US" dirty="0"/>
          </a:p>
          <a:p>
            <a:pPr marL="0" indent="0" algn="ctr">
              <a:buNone/>
            </a:pPr>
            <a:endParaRPr lang="en-US" sz="3600" b="1" dirty="0"/>
          </a:p>
          <a:p>
            <a:pPr marL="0" indent="0" algn="ctr">
              <a:buNone/>
            </a:pPr>
            <a:r>
              <a:rPr lang="en-US" sz="3600" b="1" dirty="0"/>
              <a:t>Misunderstandings about </a:t>
            </a:r>
            <a:r>
              <a:rPr lang="en-US" sz="3600" i="1" dirty="0"/>
              <a:t>Q </a:t>
            </a:r>
            <a:r>
              <a:rPr lang="en-US" sz="3600" b="1" dirty="0"/>
              <a:t>and ‘Cochran’s </a:t>
            </a:r>
            <a:r>
              <a:rPr lang="en-US" sz="3600" i="1" dirty="0"/>
              <a:t>Q </a:t>
            </a:r>
            <a:r>
              <a:rPr lang="en-US" sz="3600" b="1" dirty="0"/>
              <a:t>test’ in meta-analysis</a:t>
            </a:r>
            <a:endParaRPr lang="he-IL" sz="3600" dirty="0"/>
          </a:p>
        </p:txBody>
      </p:sp>
    </p:spTree>
    <p:extLst>
      <p:ext uri="{BB962C8B-B14F-4D97-AF65-F5344CB8AC3E}">
        <p14:creationId xmlns:p14="http://schemas.microsoft.com/office/powerpoint/2010/main" val="581769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A73BF8C2-BD4E-48CF-A66E-EC5BC033EA41}"/>
              </a:ext>
            </a:extLst>
          </p:cNvPr>
          <p:cNvPicPr>
            <a:picLocks noChangeAspect="1"/>
          </p:cNvPicPr>
          <p:nvPr/>
        </p:nvPicPr>
        <p:blipFill rotWithShape="1">
          <a:blip r:embed="rId3"/>
          <a:srcRect l="8599" r="10865"/>
          <a:stretch/>
        </p:blipFill>
        <p:spPr>
          <a:xfrm>
            <a:off x="1336681" y="2782845"/>
            <a:ext cx="3412051" cy="1305921"/>
          </a:xfrm>
          <a:prstGeom prst="rect">
            <a:avLst/>
          </a:prstGeom>
        </p:spPr>
      </p:pic>
      <p:pic>
        <p:nvPicPr>
          <p:cNvPr id="4" name="תמונה 3">
            <a:extLst>
              <a:ext uri="{FF2B5EF4-FFF2-40B4-BE49-F238E27FC236}">
                <a16:creationId xmlns:a16="http://schemas.microsoft.com/office/drawing/2014/main" id="{12AFB61C-3415-4FF6-96A7-2FCA1A631B3D}"/>
              </a:ext>
            </a:extLst>
          </p:cNvPr>
          <p:cNvPicPr>
            <a:picLocks noChangeAspect="1"/>
          </p:cNvPicPr>
          <p:nvPr/>
        </p:nvPicPr>
        <p:blipFill>
          <a:blip r:embed="rId4"/>
          <a:stretch>
            <a:fillRect/>
          </a:stretch>
        </p:blipFill>
        <p:spPr>
          <a:xfrm>
            <a:off x="7843156" y="2643982"/>
            <a:ext cx="3648897" cy="1305921"/>
          </a:xfrm>
          <a:prstGeom prst="rect">
            <a:avLst/>
          </a:prstGeom>
        </p:spPr>
      </p:pic>
      <p:pic>
        <p:nvPicPr>
          <p:cNvPr id="5" name="תמונה 4">
            <a:extLst>
              <a:ext uri="{FF2B5EF4-FFF2-40B4-BE49-F238E27FC236}">
                <a16:creationId xmlns:a16="http://schemas.microsoft.com/office/drawing/2014/main" id="{4B744CF7-A7C3-41F4-906E-7706B36FD382}"/>
              </a:ext>
            </a:extLst>
          </p:cNvPr>
          <p:cNvPicPr>
            <a:picLocks noChangeAspect="1"/>
          </p:cNvPicPr>
          <p:nvPr/>
        </p:nvPicPr>
        <p:blipFill>
          <a:blip r:embed="rId5"/>
          <a:stretch>
            <a:fillRect/>
          </a:stretch>
        </p:blipFill>
        <p:spPr>
          <a:xfrm>
            <a:off x="6541626" y="4200220"/>
            <a:ext cx="5176818" cy="2568343"/>
          </a:xfrm>
          <a:prstGeom prst="rect">
            <a:avLst/>
          </a:prstGeom>
        </p:spPr>
      </p:pic>
      <p:sp>
        <p:nvSpPr>
          <p:cNvPr id="6" name="TextBox 5">
            <a:extLst>
              <a:ext uri="{FF2B5EF4-FFF2-40B4-BE49-F238E27FC236}">
                <a16:creationId xmlns:a16="http://schemas.microsoft.com/office/drawing/2014/main" id="{2BE81F9A-88F6-4B52-8505-7640FEBADE94}"/>
              </a:ext>
            </a:extLst>
          </p:cNvPr>
          <p:cNvSpPr txBox="1"/>
          <p:nvPr/>
        </p:nvSpPr>
        <p:spPr>
          <a:xfrm>
            <a:off x="199786" y="89437"/>
            <a:ext cx="11794990" cy="2554545"/>
          </a:xfrm>
          <a:prstGeom prst="rect">
            <a:avLst/>
          </a:prstGeom>
          <a:noFill/>
        </p:spPr>
        <p:txBody>
          <a:bodyPr wrap="square" rtlCol="0">
            <a:spAutoFit/>
          </a:bodyPr>
          <a:lstStyle/>
          <a:p>
            <a:pPr algn="ctr"/>
            <a:r>
              <a:rPr lang="en-US" sz="4000" dirty="0">
                <a:latin typeface="David" panose="020E0502060401010101" pitchFamily="34" charset="-79"/>
                <a:cs typeface="David" panose="020E0502060401010101" pitchFamily="34" charset="-79"/>
              </a:rPr>
              <a:t>We need a statistic that is </a:t>
            </a:r>
            <a:br>
              <a:rPr lang="en-US" sz="4000" dirty="0">
                <a:latin typeface="David" panose="020E0502060401010101" pitchFamily="34" charset="-79"/>
                <a:cs typeface="David" panose="020E0502060401010101" pitchFamily="34" charset="-79"/>
              </a:rPr>
            </a:br>
            <a:r>
              <a:rPr lang="en-US" sz="4000" b="1" u="sng" dirty="0">
                <a:latin typeface="David" panose="020E0502060401010101" pitchFamily="34" charset="-79"/>
                <a:cs typeface="David" panose="020E0502060401010101" pitchFamily="34" charset="-79"/>
              </a:rPr>
              <a:t>sensitive to the ratio of the observed variation</a:t>
            </a:r>
            <a:br>
              <a:rPr lang="en-US" sz="4000" b="1" u="sng" dirty="0">
                <a:latin typeface="David" panose="020E0502060401010101" pitchFamily="34" charset="-79"/>
                <a:cs typeface="David" panose="020E0502060401010101" pitchFamily="34" charset="-79"/>
              </a:rPr>
            </a:br>
            <a:r>
              <a:rPr lang="en-US" sz="4000" b="1" u="sng" dirty="0">
                <a:latin typeface="David" panose="020E0502060401010101" pitchFamily="34" charset="-79"/>
                <a:cs typeface="David" panose="020E0502060401010101" pitchFamily="34" charset="-79"/>
              </a:rPr>
              <a:t> to the within-study error</a:t>
            </a:r>
            <a:r>
              <a:rPr lang="en-US" sz="4000" dirty="0">
                <a:latin typeface="David" panose="020E0502060401010101" pitchFamily="34" charset="-79"/>
                <a:cs typeface="David" panose="020E0502060401010101" pitchFamily="34" charset="-79"/>
              </a:rPr>
              <a:t> </a:t>
            </a:r>
            <a:br>
              <a:rPr lang="en-US" sz="4000" dirty="0">
                <a:latin typeface="David" panose="020E0502060401010101" pitchFamily="34" charset="-79"/>
                <a:cs typeface="David" panose="020E0502060401010101" pitchFamily="34" charset="-79"/>
              </a:rPr>
            </a:br>
            <a:r>
              <a:rPr lang="en-US" sz="4000" dirty="0">
                <a:latin typeface="David" panose="020E0502060401010101" pitchFamily="34" charset="-79"/>
                <a:cs typeface="David" panose="020E0502060401010101" pitchFamily="34" charset="-79"/>
              </a:rPr>
              <a:t>rather than absolute values.</a:t>
            </a:r>
          </a:p>
        </p:txBody>
      </p:sp>
      <p:sp>
        <p:nvSpPr>
          <p:cNvPr id="10" name="מציין מיקום של מספר שקופית 6">
            <a:extLst>
              <a:ext uri="{FF2B5EF4-FFF2-40B4-BE49-F238E27FC236}">
                <a16:creationId xmlns:a16="http://schemas.microsoft.com/office/drawing/2014/main" id="{0423851E-7BFF-4A07-8F05-6B5652A48872}"/>
              </a:ext>
            </a:extLst>
          </p:cNvPr>
          <p:cNvSpPr>
            <a:spLocks noGrp="1"/>
          </p:cNvSpPr>
          <p:nvPr>
            <p:ph type="sldNum" sz="quarter" idx="12"/>
          </p:nvPr>
        </p:nvSpPr>
        <p:spPr>
          <a:xfrm>
            <a:off x="0" y="6456638"/>
            <a:ext cx="531932" cy="351846"/>
          </a:xfrm>
        </p:spPr>
        <p:txBody>
          <a:bodyPr/>
          <a:lstStyle/>
          <a:p>
            <a:fld id="{59913411-AD10-4298-B0C1-5AED64926F3A}" type="slidenum">
              <a:rPr lang="en-US" sz="2400" smtClean="0">
                <a:solidFill>
                  <a:schemeClr val="tx1"/>
                </a:solidFill>
              </a:rPr>
              <a:t>10</a:t>
            </a:fld>
            <a:endParaRPr lang="en-US" sz="2400" dirty="0">
              <a:solidFill>
                <a:schemeClr val="tx1"/>
              </a:solidFill>
            </a:endParaRPr>
          </a:p>
        </p:txBody>
      </p:sp>
      <p:sp>
        <p:nvSpPr>
          <p:cNvPr id="7" name="מלבן 6">
            <a:extLst>
              <a:ext uri="{FF2B5EF4-FFF2-40B4-BE49-F238E27FC236}">
                <a16:creationId xmlns:a16="http://schemas.microsoft.com/office/drawing/2014/main" id="{0D8FB1AA-446B-4A33-A1A9-315F94AD5FAB}"/>
              </a:ext>
            </a:extLst>
          </p:cNvPr>
          <p:cNvSpPr/>
          <p:nvPr/>
        </p:nvSpPr>
        <p:spPr>
          <a:xfrm>
            <a:off x="199786" y="5502531"/>
            <a:ext cx="3617302" cy="523220"/>
          </a:xfrm>
          <a:prstGeom prst="rect">
            <a:avLst/>
          </a:prstGeom>
        </p:spPr>
        <p:txBody>
          <a:bodyPr wrap="square">
            <a:spAutoFit/>
          </a:bodyPr>
          <a:lstStyle/>
          <a:p>
            <a:r>
              <a:rPr lang="en-US" sz="2800" dirty="0">
                <a:latin typeface="David" panose="020E0502060401010101" pitchFamily="34" charset="-79"/>
                <a:cs typeface="David" panose="020E0502060401010101" pitchFamily="34" charset="-79"/>
              </a:rPr>
              <a:t>The study weight (1/vi)</a:t>
            </a:r>
          </a:p>
        </p:txBody>
      </p:sp>
      <p:sp>
        <p:nvSpPr>
          <p:cNvPr id="8" name="מלבן 7">
            <a:extLst>
              <a:ext uri="{FF2B5EF4-FFF2-40B4-BE49-F238E27FC236}">
                <a16:creationId xmlns:a16="http://schemas.microsoft.com/office/drawing/2014/main" id="{CF74B367-3CDA-45E6-B802-C1644CBDA886}"/>
              </a:ext>
            </a:extLst>
          </p:cNvPr>
          <p:cNvSpPr/>
          <p:nvPr/>
        </p:nvSpPr>
        <p:spPr>
          <a:xfrm>
            <a:off x="2133705" y="5016233"/>
            <a:ext cx="3366765" cy="523220"/>
          </a:xfrm>
          <a:prstGeom prst="rect">
            <a:avLst/>
          </a:prstGeom>
        </p:spPr>
        <p:txBody>
          <a:bodyPr wrap="square">
            <a:spAutoFit/>
          </a:bodyPr>
          <a:lstStyle/>
          <a:p>
            <a:pPr algn="ctr"/>
            <a:r>
              <a:rPr lang="en-US" sz="2800" dirty="0">
                <a:latin typeface="David" panose="020E0502060401010101" pitchFamily="34" charset="-79"/>
                <a:cs typeface="David" panose="020E0502060401010101" pitchFamily="34" charset="-79"/>
              </a:rPr>
              <a:t>The study effect size</a:t>
            </a:r>
          </a:p>
        </p:txBody>
      </p:sp>
      <p:sp>
        <p:nvSpPr>
          <p:cNvPr id="9" name="מלבן 8">
            <a:extLst>
              <a:ext uri="{FF2B5EF4-FFF2-40B4-BE49-F238E27FC236}">
                <a16:creationId xmlns:a16="http://schemas.microsoft.com/office/drawing/2014/main" id="{7F1325F4-24AD-4731-AE79-F77C76410BBD}"/>
              </a:ext>
            </a:extLst>
          </p:cNvPr>
          <p:cNvSpPr/>
          <p:nvPr/>
        </p:nvSpPr>
        <p:spPr>
          <a:xfrm>
            <a:off x="3592594" y="3991042"/>
            <a:ext cx="2185134" cy="954107"/>
          </a:xfrm>
          <a:prstGeom prst="rect">
            <a:avLst/>
          </a:prstGeom>
        </p:spPr>
        <p:txBody>
          <a:bodyPr wrap="square">
            <a:spAutoFit/>
          </a:bodyPr>
          <a:lstStyle/>
          <a:p>
            <a:pPr algn="ctr"/>
            <a:r>
              <a:rPr lang="en-US" sz="2800" dirty="0">
                <a:latin typeface="David" panose="020E0502060401010101" pitchFamily="34" charset="-79"/>
                <a:cs typeface="David" panose="020E0502060401010101" pitchFamily="34" charset="-79"/>
              </a:rPr>
              <a:t>the summary </a:t>
            </a:r>
            <a:br>
              <a:rPr lang="en-US" sz="2800" dirty="0">
                <a:latin typeface="David" panose="020E0502060401010101" pitchFamily="34" charset="-79"/>
                <a:cs typeface="David" panose="020E0502060401010101" pitchFamily="34" charset="-79"/>
              </a:rPr>
            </a:br>
            <a:r>
              <a:rPr lang="en-US" sz="2800" dirty="0">
                <a:latin typeface="David" panose="020E0502060401010101" pitchFamily="34" charset="-79"/>
                <a:cs typeface="David" panose="020E0502060401010101" pitchFamily="34" charset="-79"/>
              </a:rPr>
              <a:t>effect</a:t>
            </a:r>
          </a:p>
        </p:txBody>
      </p:sp>
      <p:cxnSp>
        <p:nvCxnSpPr>
          <p:cNvPr id="11" name="מחבר חץ ישר 10">
            <a:extLst>
              <a:ext uri="{FF2B5EF4-FFF2-40B4-BE49-F238E27FC236}">
                <a16:creationId xmlns:a16="http://schemas.microsoft.com/office/drawing/2014/main" id="{175E92A7-3A28-4088-80E3-20414072674C}"/>
              </a:ext>
            </a:extLst>
          </p:cNvPr>
          <p:cNvCxnSpPr>
            <a:cxnSpLocks/>
          </p:cNvCxnSpPr>
          <p:nvPr/>
        </p:nvCxnSpPr>
        <p:spPr>
          <a:xfrm flipH="1">
            <a:off x="1748974" y="3561907"/>
            <a:ext cx="1214299" cy="1940624"/>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מחבר חץ ישר 11">
            <a:extLst>
              <a:ext uri="{FF2B5EF4-FFF2-40B4-BE49-F238E27FC236}">
                <a16:creationId xmlns:a16="http://schemas.microsoft.com/office/drawing/2014/main" id="{1D646E93-1AFD-4BB8-A202-5EC7947151D2}"/>
              </a:ext>
            </a:extLst>
          </p:cNvPr>
          <p:cNvCxnSpPr>
            <a:cxnSpLocks/>
            <a:endCxn id="8" idx="0"/>
          </p:cNvCxnSpPr>
          <p:nvPr/>
        </p:nvCxnSpPr>
        <p:spPr>
          <a:xfrm>
            <a:off x="3471345" y="3640508"/>
            <a:ext cx="345743" cy="1375725"/>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מחבר חץ ישר 12">
            <a:extLst>
              <a:ext uri="{FF2B5EF4-FFF2-40B4-BE49-F238E27FC236}">
                <a16:creationId xmlns:a16="http://schemas.microsoft.com/office/drawing/2014/main" id="{C23C96CC-027F-4D56-9AE8-86C0B02162CE}"/>
              </a:ext>
            </a:extLst>
          </p:cNvPr>
          <p:cNvCxnSpPr>
            <a:cxnSpLocks/>
          </p:cNvCxnSpPr>
          <p:nvPr/>
        </p:nvCxnSpPr>
        <p:spPr>
          <a:xfrm>
            <a:off x="4226289" y="3561907"/>
            <a:ext cx="359287" cy="292400"/>
          </a:xfrm>
          <a:prstGeom prst="straightConnector1">
            <a:avLst/>
          </a:prstGeom>
          <a:ln w="5715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B63E95A-C9C3-448B-B7CB-60D02CE51875}"/>
              </a:ext>
            </a:extLst>
          </p:cNvPr>
          <p:cNvPicPr>
            <a:picLocks noChangeAspect="1"/>
          </p:cNvPicPr>
          <p:nvPr/>
        </p:nvPicPr>
        <p:blipFill>
          <a:blip r:embed="rId6"/>
          <a:stretch>
            <a:fillRect/>
          </a:stretch>
        </p:blipFill>
        <p:spPr>
          <a:xfrm>
            <a:off x="0" y="-4233"/>
            <a:ext cx="12192000" cy="6858000"/>
          </a:xfrm>
          <a:prstGeom prst="rect">
            <a:avLst/>
          </a:prstGeom>
        </p:spPr>
      </p:pic>
    </p:spTree>
    <p:extLst>
      <p:ext uri="{BB962C8B-B14F-4D97-AF65-F5344CB8AC3E}">
        <p14:creationId xmlns:p14="http://schemas.microsoft.com/office/powerpoint/2010/main" val="1541998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FD7E2-FD1D-43E1-B9CA-29F865AC8FC5}"/>
              </a:ext>
            </a:extLst>
          </p:cNvPr>
          <p:cNvPicPr>
            <a:picLocks noChangeAspect="1"/>
          </p:cNvPicPr>
          <p:nvPr/>
        </p:nvPicPr>
        <p:blipFill>
          <a:blip r:embed="rId2"/>
          <a:stretch>
            <a:fillRect/>
          </a:stretch>
        </p:blipFill>
        <p:spPr>
          <a:xfrm>
            <a:off x="0" y="1136187"/>
            <a:ext cx="12192000" cy="3796354"/>
          </a:xfrm>
          <a:prstGeom prst="rect">
            <a:avLst/>
          </a:prstGeom>
        </p:spPr>
      </p:pic>
      <p:sp>
        <p:nvSpPr>
          <p:cNvPr id="5" name="Title 1">
            <a:extLst>
              <a:ext uri="{FF2B5EF4-FFF2-40B4-BE49-F238E27FC236}">
                <a16:creationId xmlns:a16="http://schemas.microsoft.com/office/drawing/2014/main" id="{295B2563-D429-4B83-B9C6-9620354F6E5A}"/>
              </a:ext>
            </a:extLst>
          </p:cNvPr>
          <p:cNvSpPr txBox="1">
            <a:spLocks/>
          </p:cNvSpPr>
          <p:nvPr/>
        </p:nvSpPr>
        <p:spPr>
          <a:xfrm>
            <a:off x="828575" y="5309693"/>
            <a:ext cx="3069657"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gamma, balanced arms</a:t>
            </a:r>
            <a:endParaRPr lang="he-IL" sz="2400" dirty="0"/>
          </a:p>
        </p:txBody>
      </p:sp>
      <p:sp>
        <p:nvSpPr>
          <p:cNvPr id="6" name="Rectangle 5">
            <a:extLst>
              <a:ext uri="{FF2B5EF4-FFF2-40B4-BE49-F238E27FC236}">
                <a16:creationId xmlns:a16="http://schemas.microsoft.com/office/drawing/2014/main" id="{B4774D71-CC61-4CDB-8BD1-009EB3627CA9}"/>
              </a:ext>
            </a:extLst>
          </p:cNvPr>
          <p:cNvSpPr/>
          <p:nvPr/>
        </p:nvSpPr>
        <p:spPr>
          <a:xfrm>
            <a:off x="476853" y="5505649"/>
            <a:ext cx="250257" cy="2406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itle 1">
            <a:extLst>
              <a:ext uri="{FF2B5EF4-FFF2-40B4-BE49-F238E27FC236}">
                <a16:creationId xmlns:a16="http://schemas.microsoft.com/office/drawing/2014/main" id="{9089125D-B665-4F2D-9D10-90725ACF4803}"/>
              </a:ext>
            </a:extLst>
          </p:cNvPr>
          <p:cNvSpPr txBox="1">
            <a:spLocks/>
          </p:cNvSpPr>
          <p:nvPr/>
        </p:nvSpPr>
        <p:spPr>
          <a:xfrm>
            <a:off x="828574" y="5746281"/>
            <a:ext cx="3541295"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gamma, unbalanced arms</a:t>
            </a:r>
            <a:endParaRPr lang="he-IL" sz="2400" dirty="0"/>
          </a:p>
        </p:txBody>
      </p:sp>
      <p:sp>
        <p:nvSpPr>
          <p:cNvPr id="8" name="Title 1">
            <a:extLst>
              <a:ext uri="{FF2B5EF4-FFF2-40B4-BE49-F238E27FC236}">
                <a16:creationId xmlns:a16="http://schemas.microsoft.com/office/drawing/2014/main" id="{79CD7B12-F989-4629-9D16-7942510535D4}"/>
              </a:ext>
            </a:extLst>
          </p:cNvPr>
          <p:cNvSpPr txBox="1">
            <a:spLocks/>
          </p:cNvSpPr>
          <p:nvPr/>
        </p:nvSpPr>
        <p:spPr>
          <a:xfrm>
            <a:off x="395437" y="5906116"/>
            <a:ext cx="409075" cy="5424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t>
            </a:r>
            <a:endParaRPr lang="he-IL" sz="4000" dirty="0"/>
          </a:p>
        </p:txBody>
      </p:sp>
      <p:sp>
        <p:nvSpPr>
          <p:cNvPr id="9" name="Oval 8">
            <a:extLst>
              <a:ext uri="{FF2B5EF4-FFF2-40B4-BE49-F238E27FC236}">
                <a16:creationId xmlns:a16="http://schemas.microsoft.com/office/drawing/2014/main" id="{9748BA0F-11C8-400F-B350-B324E67C32AD}"/>
              </a:ext>
            </a:extLst>
          </p:cNvPr>
          <p:cNvSpPr/>
          <p:nvPr/>
        </p:nvSpPr>
        <p:spPr>
          <a:xfrm>
            <a:off x="4706753" y="5457524"/>
            <a:ext cx="250257" cy="2406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0" name="Title 1">
            <a:extLst>
              <a:ext uri="{FF2B5EF4-FFF2-40B4-BE49-F238E27FC236}">
                <a16:creationId xmlns:a16="http://schemas.microsoft.com/office/drawing/2014/main" id="{2330B5AA-BCA9-4288-B281-81CA23008E76}"/>
              </a:ext>
            </a:extLst>
          </p:cNvPr>
          <p:cNvSpPr txBox="1">
            <a:spLocks/>
          </p:cNvSpPr>
          <p:nvPr/>
        </p:nvSpPr>
        <p:spPr>
          <a:xfrm>
            <a:off x="5071713" y="5220565"/>
            <a:ext cx="3541294"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balanced arms</a:t>
            </a:r>
            <a:endParaRPr lang="he-IL" sz="2400" dirty="0"/>
          </a:p>
        </p:txBody>
      </p:sp>
      <p:sp>
        <p:nvSpPr>
          <p:cNvPr id="11" name="Oval 10">
            <a:extLst>
              <a:ext uri="{FF2B5EF4-FFF2-40B4-BE49-F238E27FC236}">
                <a16:creationId xmlns:a16="http://schemas.microsoft.com/office/drawing/2014/main" id="{E3A7C18A-476A-4342-8169-0145E3EEEB7C}"/>
              </a:ext>
            </a:extLst>
          </p:cNvPr>
          <p:cNvSpPr/>
          <p:nvPr/>
        </p:nvSpPr>
        <p:spPr>
          <a:xfrm>
            <a:off x="4706753" y="5903031"/>
            <a:ext cx="250257" cy="240632"/>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2" name="Title 1">
            <a:extLst>
              <a:ext uri="{FF2B5EF4-FFF2-40B4-BE49-F238E27FC236}">
                <a16:creationId xmlns:a16="http://schemas.microsoft.com/office/drawing/2014/main" id="{FBEAB0EF-3552-4FD4-9E3B-B68A455E2308}"/>
              </a:ext>
            </a:extLst>
          </p:cNvPr>
          <p:cNvSpPr txBox="1">
            <a:spLocks/>
          </p:cNvSpPr>
          <p:nvPr/>
        </p:nvSpPr>
        <p:spPr>
          <a:xfrm>
            <a:off x="5071712" y="5666072"/>
            <a:ext cx="4024161"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unbalanced arms</a:t>
            </a:r>
            <a:endParaRPr lang="he-IL" sz="2400" dirty="0"/>
          </a:p>
        </p:txBody>
      </p:sp>
    </p:spTree>
    <p:extLst>
      <p:ext uri="{BB962C8B-B14F-4D97-AF65-F5344CB8AC3E}">
        <p14:creationId xmlns:p14="http://schemas.microsoft.com/office/powerpoint/2010/main" val="1597567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40C2-5469-4B65-B294-1997398D15AC}"/>
              </a:ext>
            </a:extLst>
          </p:cNvPr>
          <p:cNvSpPr>
            <a:spLocks noGrp="1"/>
          </p:cNvSpPr>
          <p:nvPr>
            <p:ph type="title"/>
          </p:nvPr>
        </p:nvSpPr>
        <p:spPr/>
        <p:txBody>
          <a:bodyPr/>
          <a:lstStyle/>
          <a:p>
            <a:r>
              <a:rPr lang="en-US" dirty="0"/>
              <a:t>Conclusion of the simulation </a:t>
            </a:r>
            <a:endParaRPr lang="he-IL" dirty="0"/>
          </a:p>
        </p:txBody>
      </p:sp>
      <p:sp>
        <p:nvSpPr>
          <p:cNvPr id="3" name="Content Placeholder 2">
            <a:extLst>
              <a:ext uri="{FF2B5EF4-FFF2-40B4-BE49-F238E27FC236}">
                <a16:creationId xmlns:a16="http://schemas.microsoft.com/office/drawing/2014/main" id="{DE654879-7D79-4001-A490-22C2143C24CC}"/>
              </a:ext>
            </a:extLst>
          </p:cNvPr>
          <p:cNvSpPr>
            <a:spLocks noGrp="1"/>
          </p:cNvSpPr>
          <p:nvPr>
            <p:ph idx="1"/>
          </p:nvPr>
        </p:nvSpPr>
        <p:spPr/>
        <p:txBody>
          <a:bodyPr/>
          <a:lstStyle/>
          <a:p>
            <a:pPr marL="0" indent="0">
              <a:buNone/>
            </a:pPr>
            <a:r>
              <a:rPr lang="en-US" dirty="0"/>
              <a:t>The simulation displays the level of the homogeneity test on the basis of a gamma distribution whose parameters are estimated via the moment expansions. The values of the achieved levels give the proportion of the simulations for which the null hypothesis was rejected. We see that the levels for the gamma approximation are always superior to the levels by using the chi-square approximation, which are always too high—meaning that the chi-square test is always too liberal.</a:t>
            </a:r>
            <a:endParaRPr lang="he-IL" dirty="0"/>
          </a:p>
        </p:txBody>
      </p:sp>
    </p:spTree>
    <p:extLst>
      <p:ext uri="{BB962C8B-B14F-4D97-AF65-F5344CB8AC3E}">
        <p14:creationId xmlns:p14="http://schemas.microsoft.com/office/powerpoint/2010/main" val="623426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3DF0-3C48-4EC4-9AAF-9A211D87F517}"/>
              </a:ext>
            </a:extLst>
          </p:cNvPr>
          <p:cNvSpPr>
            <a:spLocks noGrp="1"/>
          </p:cNvSpPr>
          <p:nvPr>
            <p:ph type="title"/>
          </p:nvPr>
        </p:nvSpPr>
        <p:spPr/>
        <p:txBody>
          <a:bodyPr>
            <a:normAutofit fontScale="90000"/>
          </a:bodyPr>
          <a:lstStyle/>
          <a:p>
            <a:pPr algn="l"/>
            <a:r>
              <a:rPr lang="en-US" dirty="0" err="1"/>
              <a:t>Kulinskaya’s</a:t>
            </a:r>
            <a:r>
              <a:rPr lang="en-US" dirty="0"/>
              <a:t> approximations for Q’s distribution, based on other effect-size measures</a:t>
            </a:r>
          </a:p>
        </p:txBody>
      </p:sp>
      <p:graphicFrame>
        <p:nvGraphicFramePr>
          <p:cNvPr id="4" name="Table 3">
            <a:extLst>
              <a:ext uri="{FF2B5EF4-FFF2-40B4-BE49-F238E27FC236}">
                <a16:creationId xmlns:a16="http://schemas.microsoft.com/office/drawing/2014/main" id="{317F5A57-5BDF-46B9-BEEA-D806778E0D5C}"/>
              </a:ext>
            </a:extLst>
          </p:cNvPr>
          <p:cNvGraphicFramePr>
            <a:graphicFrameLocks noGrp="1"/>
          </p:cNvGraphicFramePr>
          <p:nvPr>
            <p:extLst>
              <p:ext uri="{D42A27DB-BD31-4B8C-83A1-F6EECF244321}">
                <p14:modId xmlns:p14="http://schemas.microsoft.com/office/powerpoint/2010/main" val="521079911"/>
              </p:ext>
            </p:extLst>
          </p:nvPr>
        </p:nvGraphicFramePr>
        <p:xfrm>
          <a:off x="1135117" y="1690688"/>
          <a:ext cx="9921766" cy="4204135"/>
        </p:xfrm>
        <a:graphic>
          <a:graphicData uri="http://schemas.openxmlformats.org/drawingml/2006/table">
            <a:tbl>
              <a:tblPr firstRow="1" bandRow="1">
                <a:tableStyleId>{21E4AEA4-8DFA-4A89-87EB-49C32662AFE0}</a:tableStyleId>
              </a:tblPr>
              <a:tblGrid>
                <a:gridCol w="3430524">
                  <a:extLst>
                    <a:ext uri="{9D8B030D-6E8A-4147-A177-3AD203B41FA5}">
                      <a16:colId xmlns:a16="http://schemas.microsoft.com/office/drawing/2014/main" val="1661820324"/>
                    </a:ext>
                  </a:extLst>
                </a:gridCol>
                <a:gridCol w="6491242">
                  <a:extLst>
                    <a:ext uri="{9D8B030D-6E8A-4147-A177-3AD203B41FA5}">
                      <a16:colId xmlns:a16="http://schemas.microsoft.com/office/drawing/2014/main" val="4157826181"/>
                    </a:ext>
                  </a:extLst>
                </a:gridCol>
              </a:tblGrid>
              <a:tr h="840827">
                <a:tc>
                  <a:txBody>
                    <a:bodyPr/>
                    <a:lstStyle/>
                    <a:p>
                      <a:r>
                        <a:rPr lang="en-US" sz="2400" dirty="0"/>
                        <a:t>Measure of effect size:</a:t>
                      </a:r>
                    </a:p>
                  </a:txBody>
                  <a:tcPr/>
                </a:tc>
                <a:tc>
                  <a:txBody>
                    <a:bodyPr/>
                    <a:lstStyle/>
                    <a:p>
                      <a:r>
                        <a:rPr lang="en-US" sz="2400" dirty="0"/>
                        <a:t>Approximate distribution based on Moments method:</a:t>
                      </a:r>
                    </a:p>
                  </a:txBody>
                  <a:tcPr/>
                </a:tc>
                <a:extLst>
                  <a:ext uri="{0D108BD9-81ED-4DB2-BD59-A6C34878D82A}">
                    <a16:rowId xmlns:a16="http://schemas.microsoft.com/office/drawing/2014/main" val="2106517563"/>
                  </a:ext>
                </a:extLst>
              </a:tr>
              <a:tr h="840827">
                <a:tc>
                  <a:txBody>
                    <a:bodyPr/>
                    <a:lstStyle/>
                    <a:p>
                      <a:r>
                        <a:rPr lang="en-US" sz="2400" dirty="0"/>
                        <a:t>Risk Difference </a:t>
                      </a:r>
                    </a:p>
                  </a:txBody>
                  <a:tcPr/>
                </a:tc>
                <a:tc>
                  <a:txBody>
                    <a:bodyPr/>
                    <a:lstStyle/>
                    <a:p>
                      <a:r>
                        <a:rPr lang="en-US" sz="2400" dirty="0"/>
                        <a:t>Gamma distribution</a:t>
                      </a:r>
                    </a:p>
                  </a:txBody>
                  <a:tcPr/>
                </a:tc>
                <a:extLst>
                  <a:ext uri="{0D108BD9-81ED-4DB2-BD59-A6C34878D82A}">
                    <a16:rowId xmlns:a16="http://schemas.microsoft.com/office/drawing/2014/main" val="1729334632"/>
                  </a:ext>
                </a:extLst>
              </a:tr>
              <a:tr h="840827">
                <a:tc>
                  <a:txBody>
                    <a:bodyPr/>
                    <a:lstStyle/>
                    <a:p>
                      <a:r>
                        <a:rPr lang="en-US" sz="2400" dirty="0"/>
                        <a:t>Log - 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Gamma distribution</a:t>
                      </a:r>
                    </a:p>
                  </a:txBody>
                  <a:tcPr/>
                </a:tc>
                <a:extLst>
                  <a:ext uri="{0D108BD9-81ED-4DB2-BD59-A6C34878D82A}">
                    <a16:rowId xmlns:a16="http://schemas.microsoft.com/office/drawing/2014/main" val="16482367"/>
                  </a:ext>
                </a:extLst>
              </a:tr>
              <a:tr h="840827">
                <a:tc>
                  <a:txBody>
                    <a:bodyPr/>
                    <a:lstStyle/>
                    <a:p>
                      <a:r>
                        <a:rPr lang="en-US" sz="2400" dirty="0"/>
                        <a:t>Raw mean difference</a:t>
                      </a:r>
                    </a:p>
                  </a:txBody>
                  <a:tcPr/>
                </a:tc>
                <a:tc>
                  <a:txBody>
                    <a:bodyPr/>
                    <a:lstStyle/>
                    <a:p>
                      <a:r>
                        <a:rPr lang="en-US" sz="2400" dirty="0"/>
                        <a:t>Multiple of F-distribution</a:t>
                      </a:r>
                    </a:p>
                  </a:txBody>
                  <a:tcPr/>
                </a:tc>
                <a:extLst>
                  <a:ext uri="{0D108BD9-81ED-4DB2-BD59-A6C34878D82A}">
                    <a16:rowId xmlns:a16="http://schemas.microsoft.com/office/drawing/2014/main" val="3081346977"/>
                  </a:ext>
                </a:extLst>
              </a:tr>
              <a:tr h="840827">
                <a:tc>
                  <a:txBody>
                    <a:bodyPr/>
                    <a:lstStyle/>
                    <a:p>
                      <a:r>
                        <a:rPr lang="en-US" sz="2400" dirty="0"/>
                        <a:t>Standardized mean difference</a:t>
                      </a:r>
                    </a:p>
                  </a:txBody>
                  <a:tcPr/>
                </a:tc>
                <a:tc>
                  <a:txBody>
                    <a:bodyPr/>
                    <a:lstStyle/>
                    <a:p>
                      <a:r>
                        <a:rPr lang="en-US" sz="2400" dirty="0"/>
                        <a:t>Chi-squared with fractional degrees of freedom</a:t>
                      </a:r>
                    </a:p>
                  </a:txBody>
                  <a:tcPr/>
                </a:tc>
                <a:extLst>
                  <a:ext uri="{0D108BD9-81ED-4DB2-BD59-A6C34878D82A}">
                    <a16:rowId xmlns:a16="http://schemas.microsoft.com/office/drawing/2014/main" val="2978587965"/>
                  </a:ext>
                </a:extLst>
              </a:tr>
            </a:tbl>
          </a:graphicData>
        </a:graphic>
      </p:graphicFrame>
    </p:spTree>
    <p:extLst>
      <p:ext uri="{BB962C8B-B14F-4D97-AF65-F5344CB8AC3E}">
        <p14:creationId xmlns:p14="http://schemas.microsoft.com/office/powerpoint/2010/main" val="32878688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buFont typeface="Wingdings" panose="05000000000000000000" pitchFamily="2" charset="2"/>
                  <a:buChar char="ü"/>
                </a:pPr>
                <a:r>
                  <a:rPr lang="en-US" dirty="0"/>
                  <a:t>Homemade simulations</a:t>
                </a:r>
              </a:p>
              <a:p>
                <a:pPr>
                  <a:buClr>
                    <a:srgbClr val="FF0000"/>
                  </a:buClr>
                  <a:buFont typeface="Wingdings" panose="05000000000000000000" pitchFamily="2" charset="2"/>
                  <a:buChar char="ü"/>
                </a:pPr>
                <a:r>
                  <a:rPr lang="en-US" dirty="0"/>
                  <a:t>Actual null-distributions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3880023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77F5-6EAC-495F-BE10-39A51B473598}"/>
              </a:ext>
            </a:extLst>
          </p:cNvPr>
          <p:cNvSpPr>
            <a:spLocks noGrp="1"/>
          </p:cNvSpPr>
          <p:nvPr>
            <p:ph type="title"/>
          </p:nvPr>
        </p:nvSpPr>
        <p:spPr/>
        <p:txBody>
          <a:bodyPr/>
          <a:lstStyle/>
          <a:p>
            <a:r>
              <a:rPr lang="en-US" dirty="0"/>
              <a:t>Implications for I</a:t>
            </a:r>
            <a:r>
              <a:rPr lang="en-US" baseline="30000" dirty="0"/>
              <a:t>2</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25D1A7-56A7-45B0-A561-0ACD852A76B0}"/>
                  </a:ext>
                </a:extLst>
              </p:cNvPr>
              <p:cNvSpPr>
                <a:spLocks noGrp="1"/>
              </p:cNvSpPr>
              <p:nvPr>
                <p:ph idx="1"/>
              </p:nvPr>
            </p:nvSpPr>
            <p:spPr/>
            <p:txBody>
              <a:bodyPr/>
              <a:lstStyle/>
              <a:p>
                <a:r>
                  <a:rPr lang="en-US" dirty="0"/>
                  <a:t>Reminder:  </a:t>
                </a:r>
              </a:p>
              <a:p>
                <a:endParaRPr lang="en-US" dirty="0"/>
              </a:p>
              <a:p>
                <a:r>
                  <a:rPr lang="en-US" dirty="0"/>
                  <a:t>Higgins and Thompson introduced </a:t>
                </a:r>
                <a:r>
                  <a:rPr lang="en-US" i="1" dirty="0"/>
                  <a:t>I</a:t>
                </a:r>
                <a:r>
                  <a:rPr lang="en-US" i="1" baseline="30000" dirty="0"/>
                  <a:t>2</a:t>
                </a:r>
                <a:r>
                  <a:rPr lang="en-US" dirty="0"/>
                  <a:t> as an estimate of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r>
                      <a:rPr lang="en-US" i="1">
                        <a:latin typeface="Cambria Math" panose="02040503050406030204" pitchFamily="18" charset="0"/>
                      </a:rPr>
                      <m:t> </m:t>
                    </m:r>
                  </m:oMath>
                </a14:m>
                <a:endParaRPr lang="en-US" dirty="0"/>
              </a:p>
              <a:p>
                <a:endParaRPr lang="en-US" dirty="0"/>
              </a:p>
              <a:p>
                <a:r>
                  <a:rPr lang="en-US" dirty="0"/>
                  <a:t>The quantity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a:latin typeface="Cambria Math" panose="02040503050406030204" pitchFamily="18" charset="0"/>
                              </a:rPr>
                              <m:t>2</m:t>
                            </m:r>
                          </m:sup>
                        </m:sSup>
                      </m:den>
                    </m:f>
                    <m:r>
                      <a:rPr lang="en-US" i="1">
                        <a:latin typeface="Cambria Math" panose="02040503050406030204" pitchFamily="18" charset="0"/>
                      </a:rPr>
                      <m:t> </m:t>
                    </m:r>
                  </m:oMath>
                </a14:m>
                <a:r>
                  <a:rPr lang="en-US" dirty="0"/>
                  <a:t>has an appealing interpretation as the proportion of total variation in the estimates of treatment effect that is due to heterogeneity between studies</a:t>
                </a:r>
              </a:p>
              <a:p>
                <a:pPr marL="0" indent="0">
                  <a:buNone/>
                </a:pPr>
                <a:endParaRPr lang="he-IL" dirty="0"/>
              </a:p>
            </p:txBody>
          </p:sp>
        </mc:Choice>
        <mc:Fallback xmlns="">
          <p:sp>
            <p:nvSpPr>
              <p:cNvPr id="3" name="Content Placeholder 2">
                <a:extLst>
                  <a:ext uri="{FF2B5EF4-FFF2-40B4-BE49-F238E27FC236}">
                    <a16:creationId xmlns:a16="http://schemas.microsoft.com/office/drawing/2014/main" id="{BE25D1A7-56A7-45B0-A561-0ACD852A76B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9F30375-FA70-468A-BB26-4C1B63BEC060}"/>
              </a:ext>
            </a:extLst>
          </p:cNvPr>
          <p:cNvPicPr>
            <a:picLocks noChangeAspect="1"/>
          </p:cNvPicPr>
          <p:nvPr/>
        </p:nvPicPr>
        <p:blipFill>
          <a:blip r:embed="rId3"/>
          <a:stretch>
            <a:fillRect/>
          </a:stretch>
        </p:blipFill>
        <p:spPr>
          <a:xfrm>
            <a:off x="2980773" y="1589434"/>
            <a:ext cx="3438525" cy="1000125"/>
          </a:xfrm>
          <a:prstGeom prst="rect">
            <a:avLst/>
          </a:prstGeom>
        </p:spPr>
      </p:pic>
    </p:spTree>
    <p:extLst>
      <p:ext uri="{BB962C8B-B14F-4D97-AF65-F5344CB8AC3E}">
        <p14:creationId xmlns:p14="http://schemas.microsoft.com/office/powerpoint/2010/main" val="37520732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77F5-6EAC-495F-BE10-39A51B473598}"/>
              </a:ext>
            </a:extLst>
          </p:cNvPr>
          <p:cNvSpPr>
            <a:spLocks noGrp="1"/>
          </p:cNvSpPr>
          <p:nvPr>
            <p:ph type="title"/>
          </p:nvPr>
        </p:nvSpPr>
        <p:spPr/>
        <p:txBody>
          <a:bodyPr/>
          <a:lstStyle/>
          <a:p>
            <a:r>
              <a:rPr lang="en-US" dirty="0"/>
              <a:t>Implications for I</a:t>
            </a:r>
            <a:r>
              <a:rPr lang="en-US" baseline="30000" dirty="0"/>
              <a:t>2</a:t>
            </a:r>
            <a:endParaRPr lang="he-IL" dirty="0"/>
          </a:p>
        </p:txBody>
      </p:sp>
      <p:sp>
        <p:nvSpPr>
          <p:cNvPr id="3" name="Content Placeholder 2">
            <a:extLst>
              <a:ext uri="{FF2B5EF4-FFF2-40B4-BE49-F238E27FC236}">
                <a16:creationId xmlns:a16="http://schemas.microsoft.com/office/drawing/2014/main" id="{BE25D1A7-56A7-45B0-A561-0ACD852A76B0}"/>
              </a:ext>
            </a:extLst>
          </p:cNvPr>
          <p:cNvSpPr>
            <a:spLocks noGrp="1"/>
          </p:cNvSpPr>
          <p:nvPr>
            <p:ph idx="1"/>
          </p:nvPr>
        </p:nvSpPr>
        <p:spPr>
          <a:xfrm>
            <a:off x="838200" y="1825624"/>
            <a:ext cx="10515600" cy="4940935"/>
          </a:xfrm>
        </p:spPr>
        <p:txBody>
          <a:bodyPr>
            <a:normAutofit lnSpcReduction="10000"/>
          </a:bodyPr>
          <a:lstStyle/>
          <a:p>
            <a:r>
              <a:rPr lang="en-US" dirty="0"/>
              <a:t>The expression [</a:t>
            </a:r>
            <a:r>
              <a:rPr lang="en-US" i="1" dirty="0"/>
              <a:t>Q </a:t>
            </a:r>
            <a:r>
              <a:rPr lang="en-US" dirty="0"/>
              <a:t>− (</a:t>
            </a:r>
            <a:r>
              <a:rPr lang="en-US" i="1" dirty="0"/>
              <a:t>k </a:t>
            </a:r>
            <a:r>
              <a:rPr lang="en-US" dirty="0"/>
              <a:t>− 1)]∕</a:t>
            </a:r>
            <a:r>
              <a:rPr lang="en-US" i="1" dirty="0"/>
              <a:t>Q</a:t>
            </a:r>
            <a:r>
              <a:rPr lang="en-US" dirty="0"/>
              <a:t>, however, suggests a more-cautious interpretation. Even if the null distribution of </a:t>
            </a:r>
            <a:r>
              <a:rPr lang="en-US" i="1" dirty="0"/>
              <a:t>Q </a:t>
            </a:r>
            <a:r>
              <a:rPr lang="en-US" dirty="0"/>
              <a:t>were chi-squared on </a:t>
            </a:r>
            <a:r>
              <a:rPr lang="en-US" i="1" dirty="0"/>
              <a:t>k </a:t>
            </a:r>
            <a:r>
              <a:rPr lang="en-US" dirty="0"/>
              <a:t>− 1 degrees of freedom, the probability of values exceeding the mean (</a:t>
            </a:r>
            <a:r>
              <a:rPr lang="en-US" i="1" dirty="0"/>
              <a:t>k </a:t>
            </a:r>
            <a:r>
              <a:rPr lang="en-US" dirty="0"/>
              <a:t>− 1) would not be small. </a:t>
            </a:r>
          </a:p>
          <a:p>
            <a:endParaRPr lang="en-US" dirty="0"/>
          </a:p>
          <a:p>
            <a:r>
              <a:rPr lang="en-US" dirty="0"/>
              <a:t>For example, when </a:t>
            </a:r>
            <a:r>
              <a:rPr lang="en-US" i="1" dirty="0"/>
              <a:t>k </a:t>
            </a:r>
            <a:r>
              <a:rPr lang="en-US" dirty="0"/>
              <a:t>= 4, that probability is 0.392; and as </a:t>
            </a:r>
            <a:r>
              <a:rPr lang="en-US" i="1" dirty="0"/>
              <a:t>k </a:t>
            </a:r>
            <a:r>
              <a:rPr lang="en-US" dirty="0"/>
              <a:t>increases to 30, the probability increases to 0.465. </a:t>
            </a:r>
          </a:p>
          <a:p>
            <a:endParaRPr lang="en-US" dirty="0"/>
          </a:p>
          <a:p>
            <a:r>
              <a:rPr lang="en-US" dirty="0"/>
              <a:t>That is, values of </a:t>
            </a:r>
            <a:r>
              <a:rPr lang="en-US" i="1" dirty="0"/>
              <a:t>I</a:t>
            </a:r>
            <a:r>
              <a:rPr lang="en-US" i="1" baseline="30000" dirty="0"/>
              <a:t>2</a:t>
            </a:r>
            <a:r>
              <a:rPr lang="en-US" dirty="0"/>
              <a:t> that would be interpreted as evidence of heterogeneity are quite likely under the assumed chi-squared null distribution, which corresponds  to absence of heterogeneity. Under the actual null distribution of </a:t>
            </a:r>
            <a:r>
              <a:rPr lang="en-US" i="1" dirty="0"/>
              <a:t>Q</a:t>
            </a:r>
            <a:r>
              <a:rPr lang="en-US" dirty="0"/>
              <a:t>, large values may be even more likely.</a:t>
            </a:r>
          </a:p>
          <a:p>
            <a:endParaRPr lang="en-US" dirty="0"/>
          </a:p>
          <a:p>
            <a:pPr marL="0" indent="0">
              <a:buNone/>
            </a:pPr>
            <a:endParaRPr lang="he-IL" dirty="0"/>
          </a:p>
        </p:txBody>
      </p:sp>
    </p:spTree>
    <p:extLst>
      <p:ext uri="{BB962C8B-B14F-4D97-AF65-F5344CB8AC3E}">
        <p14:creationId xmlns:p14="http://schemas.microsoft.com/office/powerpoint/2010/main" val="21277566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F77F5-6EAC-495F-BE10-39A51B473598}"/>
              </a:ext>
            </a:extLst>
          </p:cNvPr>
          <p:cNvSpPr>
            <a:spLocks noGrp="1"/>
          </p:cNvSpPr>
          <p:nvPr>
            <p:ph type="title"/>
          </p:nvPr>
        </p:nvSpPr>
        <p:spPr/>
        <p:txBody>
          <a:bodyPr/>
          <a:lstStyle/>
          <a:p>
            <a:r>
              <a:rPr lang="en-US" dirty="0"/>
              <a:t>Implications for I</a:t>
            </a:r>
            <a:r>
              <a:rPr lang="en-US" baseline="30000" dirty="0"/>
              <a:t>2</a:t>
            </a:r>
            <a:endParaRPr lang="he-IL" dirty="0"/>
          </a:p>
        </p:txBody>
      </p:sp>
      <p:sp>
        <p:nvSpPr>
          <p:cNvPr id="3" name="Content Placeholder 2">
            <a:extLst>
              <a:ext uri="{FF2B5EF4-FFF2-40B4-BE49-F238E27FC236}">
                <a16:creationId xmlns:a16="http://schemas.microsoft.com/office/drawing/2014/main" id="{BE25D1A7-56A7-45B0-A561-0ACD852A76B0}"/>
              </a:ext>
            </a:extLst>
          </p:cNvPr>
          <p:cNvSpPr>
            <a:spLocks noGrp="1"/>
          </p:cNvSpPr>
          <p:nvPr>
            <p:ph idx="1"/>
          </p:nvPr>
        </p:nvSpPr>
        <p:spPr>
          <a:xfrm>
            <a:off x="838200" y="1825624"/>
            <a:ext cx="10515600" cy="4940935"/>
          </a:xfrm>
        </p:spPr>
        <p:txBody>
          <a:bodyPr>
            <a:normAutofit/>
          </a:bodyPr>
          <a:lstStyle/>
          <a:p>
            <a:r>
              <a:rPr lang="en-US" dirty="0"/>
              <a:t>If one desires to retain E[Q] under the null hypothesis as the threshold for positive values of </a:t>
            </a:r>
            <a:r>
              <a:rPr lang="en-US" i="1" dirty="0"/>
              <a:t>I</a:t>
            </a:r>
            <a:r>
              <a:rPr lang="en-US" i="1" baseline="30000" dirty="0"/>
              <a:t>2</a:t>
            </a:r>
            <a:r>
              <a:rPr lang="en-US" dirty="0"/>
              <a:t>, then E[Q] will have a separate expression for each measure of effect, and, further, each meta-analysis (with the same measure of effect) will potentially yield a different estimate of E[Q] (with variability to take into account).</a:t>
            </a:r>
          </a:p>
          <a:p>
            <a:endParaRPr lang="en-US" dirty="0"/>
          </a:p>
          <a:p>
            <a:r>
              <a:rPr lang="en-US" dirty="0"/>
              <a:t>In order to interpret </a:t>
            </a:r>
            <a:r>
              <a:rPr lang="en-US" i="1" dirty="0"/>
              <a:t>I</a:t>
            </a:r>
            <a:r>
              <a:rPr lang="en-US" i="1" baseline="30000" dirty="0"/>
              <a:t>2</a:t>
            </a:r>
            <a:r>
              <a:rPr lang="en-US" dirty="0"/>
              <a:t> effectively, it is necessary to have information on how accurately it estimates the percentage of variation associated with heterogeneity in a variety of practical situations. Such information generally appears to be lacking.</a:t>
            </a:r>
          </a:p>
          <a:p>
            <a:pPr marL="0" indent="0">
              <a:buNone/>
            </a:pPr>
            <a:endParaRPr lang="he-IL" dirty="0"/>
          </a:p>
        </p:txBody>
      </p:sp>
    </p:spTree>
    <p:extLst>
      <p:ext uri="{BB962C8B-B14F-4D97-AF65-F5344CB8AC3E}">
        <p14:creationId xmlns:p14="http://schemas.microsoft.com/office/powerpoint/2010/main" val="4137425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D799-FE85-4F4D-8933-84FC22AE9289}"/>
              </a:ext>
            </a:extLst>
          </p:cNvPr>
          <p:cNvSpPr>
            <a:spLocks noGrp="1"/>
          </p:cNvSpPr>
          <p:nvPr>
            <p:ph type="title"/>
          </p:nvPr>
        </p:nvSpPr>
        <p:spPr/>
        <p:txBody>
          <a:bodyPr/>
          <a:lstStyle/>
          <a:p>
            <a:r>
              <a:rPr lang="en-US" dirty="0"/>
              <a:t>Implications for estimators of 𝜏</a:t>
            </a:r>
            <a:r>
              <a:rPr lang="en-US" baseline="30000" dirty="0"/>
              <a:t>2</a:t>
            </a:r>
            <a:endParaRPr lang="he-IL" dirty="0"/>
          </a:p>
        </p:txBody>
      </p:sp>
      <p:sp>
        <p:nvSpPr>
          <p:cNvPr id="3" name="Content Placeholder 2">
            <a:extLst>
              <a:ext uri="{FF2B5EF4-FFF2-40B4-BE49-F238E27FC236}">
                <a16:creationId xmlns:a16="http://schemas.microsoft.com/office/drawing/2014/main" id="{496526B2-6C0A-44C9-9709-81B1FF59EB97}"/>
              </a:ext>
            </a:extLst>
          </p:cNvPr>
          <p:cNvSpPr>
            <a:spLocks noGrp="1"/>
          </p:cNvSpPr>
          <p:nvPr>
            <p:ph idx="1"/>
          </p:nvPr>
        </p:nvSpPr>
        <p:spPr/>
        <p:txBody>
          <a:bodyPr/>
          <a:lstStyle/>
          <a:p>
            <a:r>
              <a:rPr lang="en-US" dirty="0"/>
              <a:t>In addition to using Q to evaluate homogeneity of treatment effect, </a:t>
            </a:r>
            <a:r>
              <a:rPr lang="en-US" dirty="0" err="1"/>
              <a:t>DerSimonian</a:t>
            </a:r>
            <a:r>
              <a:rPr lang="en-US" dirty="0"/>
              <a:t> and Laird [20] derive a noniterative estimate of 𝜏</a:t>
            </a:r>
            <a:r>
              <a:rPr lang="en-US" baseline="30000" dirty="0"/>
              <a:t>2</a:t>
            </a:r>
            <a:r>
              <a:rPr lang="en-US" dirty="0"/>
              <a:t> ‘by equating the sample statistic with the corresponding expected value’. The resulting estimator is:</a:t>
            </a:r>
          </a:p>
          <a:p>
            <a:pPr marL="0" indent="0">
              <a:buNone/>
            </a:pPr>
            <a:endParaRPr lang="he-IL" dirty="0"/>
          </a:p>
        </p:txBody>
      </p:sp>
      <p:pic>
        <p:nvPicPr>
          <p:cNvPr id="4" name="Picture 3">
            <a:extLst>
              <a:ext uri="{FF2B5EF4-FFF2-40B4-BE49-F238E27FC236}">
                <a16:creationId xmlns:a16="http://schemas.microsoft.com/office/drawing/2014/main" id="{B660711E-109D-4FC8-90F6-F2E0D677F22C}"/>
              </a:ext>
            </a:extLst>
          </p:cNvPr>
          <p:cNvPicPr>
            <a:picLocks noChangeAspect="1"/>
          </p:cNvPicPr>
          <p:nvPr/>
        </p:nvPicPr>
        <p:blipFill>
          <a:blip r:embed="rId2"/>
          <a:stretch>
            <a:fillRect/>
          </a:stretch>
        </p:blipFill>
        <p:spPr>
          <a:xfrm>
            <a:off x="2612390" y="3866515"/>
            <a:ext cx="6134100" cy="1238250"/>
          </a:xfrm>
          <a:prstGeom prst="rect">
            <a:avLst/>
          </a:prstGeom>
        </p:spPr>
      </p:pic>
    </p:spTree>
    <p:extLst>
      <p:ext uri="{BB962C8B-B14F-4D97-AF65-F5344CB8AC3E}">
        <p14:creationId xmlns:p14="http://schemas.microsoft.com/office/powerpoint/2010/main" val="1787941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D799-FE85-4F4D-8933-84FC22AE9289}"/>
              </a:ext>
            </a:extLst>
          </p:cNvPr>
          <p:cNvSpPr>
            <a:spLocks noGrp="1"/>
          </p:cNvSpPr>
          <p:nvPr>
            <p:ph type="title"/>
          </p:nvPr>
        </p:nvSpPr>
        <p:spPr/>
        <p:txBody>
          <a:bodyPr/>
          <a:lstStyle/>
          <a:p>
            <a:r>
              <a:rPr lang="en-US" dirty="0"/>
              <a:t>Implications for estimators of 𝜏</a:t>
            </a:r>
            <a:r>
              <a:rPr lang="en-US" baseline="30000" dirty="0"/>
              <a:t>2</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6526B2-6C0A-44C9-9709-81B1FF59EB97}"/>
                  </a:ext>
                </a:extLst>
              </p:cNvPr>
              <p:cNvSpPr>
                <a:spLocks noGrp="1"/>
              </p:cNvSpPr>
              <p:nvPr>
                <p:ph idx="1"/>
              </p:nvPr>
            </p:nvSpPr>
            <p:spPr/>
            <p:txBody>
              <a:bodyPr>
                <a:normAutofit lnSpcReduction="10000"/>
              </a:bodyPr>
              <a:lstStyle/>
              <a:p>
                <a:r>
                  <a:rPr lang="en-US" dirty="0"/>
                  <a:t>With </a:t>
                </a:r>
                <a14:m>
                  <m:oMath xmlns:m="http://schemas.openxmlformats.org/officeDocument/2006/math">
                    <m:sSub>
                      <m:sSubPr>
                        <m:ctrlPr>
                          <a:rPr lang="he-IL" i="1" dirty="0">
                            <a:latin typeface="Cambria Math" panose="02040503050406030204" pitchFamily="18" charset="0"/>
                          </a:rPr>
                        </m:ctrlPr>
                      </m:sSubPr>
                      <m:e>
                        <m:r>
                          <a:rPr lang="en-US" b="0" i="1" dirty="0" smtClean="0">
                            <a:latin typeface="Cambria Math" panose="02040503050406030204" pitchFamily="18" charset="0"/>
                          </a:rPr>
                          <m:t>𝑤</m:t>
                        </m:r>
                      </m:e>
                      <m:sub>
                        <m:r>
                          <a:rPr lang="he-IL" dirty="0">
                            <a:latin typeface="Cambria Math" panose="02040503050406030204" pitchFamily="18" charset="0"/>
                          </a:rPr>
                          <m:t>𝑖</m:t>
                        </m:r>
                      </m:sub>
                    </m:sSub>
                  </m:oMath>
                </a14:m>
                <a:r>
                  <a:rPr lang="en-US" dirty="0"/>
                  <a:t> = 1 / </a:t>
                </a:r>
                <a14:m>
                  <m:oMath xmlns:m="http://schemas.openxmlformats.org/officeDocument/2006/math">
                    <m:sSubSup>
                      <m:sSubSupPr>
                        <m:ctrlPr>
                          <a:rPr lang="en-US" i="1">
                            <a:latin typeface="Cambria Math" panose="02040503050406030204" pitchFamily="18" charset="0"/>
                          </a:rPr>
                        </m:ctrlPr>
                      </m:sSubSupPr>
                      <m:e>
                        <m:r>
                          <m:rPr>
                            <m:sty m:val="p"/>
                          </m:rPr>
                          <a:rPr lang="el-GR" i="1">
                            <a:latin typeface="Cambria Math" panose="02040503050406030204" pitchFamily="18" charset="0"/>
                          </a:rPr>
                          <m:t>σ</m:t>
                        </m:r>
                      </m:e>
                      <m:sub>
                        <m:r>
                          <a:rPr lang="en-US" i="1" dirty="0">
                            <a:latin typeface="Cambria Math" panose="02040503050406030204" pitchFamily="18" charset="0"/>
                          </a:rPr>
                          <m:t>𝑖</m:t>
                        </m:r>
                      </m:sub>
                      <m:sup>
                        <m:r>
                          <a:rPr lang="en-US" i="1">
                            <a:latin typeface="Cambria Math" panose="02040503050406030204" pitchFamily="18" charset="0"/>
                          </a:rPr>
                          <m:t>2</m:t>
                        </m:r>
                      </m:sup>
                    </m:sSubSup>
                  </m:oMath>
                </a14:m>
                <a:r>
                  <a:rPr lang="en-US" dirty="0"/>
                  <a:t> , the derivation of E(Q) is straightforward. When one uses </a:t>
                </a: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𝑤</m:t>
                        </m:r>
                      </m:e>
                      <m:sub>
                        <m:r>
                          <a:rPr lang="he-IL" dirty="0">
                            <a:latin typeface="Cambria Math" panose="02040503050406030204" pitchFamily="18" charset="0"/>
                          </a:rPr>
                          <m:t>𝑖</m:t>
                        </m:r>
                      </m:sub>
                    </m:sSub>
                  </m:oMath>
                </a14:m>
                <a:r>
                  <a:rPr lang="en-US" dirty="0"/>
                  <a:t> = 1 / </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𝑠</m:t>
                        </m:r>
                      </m:e>
                      <m:sub>
                        <m:r>
                          <a:rPr lang="en-US" i="1" dirty="0">
                            <a:latin typeface="Cambria Math" panose="02040503050406030204" pitchFamily="18" charset="0"/>
                          </a:rPr>
                          <m:t>𝑖</m:t>
                        </m:r>
                      </m:sub>
                      <m:sup>
                        <m:r>
                          <a:rPr lang="en-US" i="1">
                            <a:latin typeface="Cambria Math" panose="02040503050406030204" pitchFamily="18" charset="0"/>
                          </a:rPr>
                          <m:t>2</m:t>
                        </m:r>
                      </m:sup>
                    </m:sSubSup>
                  </m:oMath>
                </a14:m>
                <a:r>
                  <a:rPr lang="en-US" dirty="0"/>
                  <a:t> instead of </a:t>
                </a: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𝑤</m:t>
                        </m:r>
                      </m:e>
                      <m:sub>
                        <m:r>
                          <a:rPr lang="he-IL" dirty="0">
                            <a:latin typeface="Cambria Math" panose="02040503050406030204" pitchFamily="18" charset="0"/>
                          </a:rPr>
                          <m:t>𝑖</m:t>
                        </m:r>
                      </m:sub>
                    </m:sSub>
                  </m:oMath>
                </a14:m>
                <a:r>
                  <a:rPr lang="en-US" dirty="0"/>
                  <a:t> = 1 / </a:t>
                </a:r>
                <a14:m>
                  <m:oMath xmlns:m="http://schemas.openxmlformats.org/officeDocument/2006/math">
                    <m:sSubSup>
                      <m:sSubSupPr>
                        <m:ctrlPr>
                          <a:rPr lang="en-US" i="1">
                            <a:latin typeface="Cambria Math" panose="02040503050406030204" pitchFamily="18" charset="0"/>
                          </a:rPr>
                        </m:ctrlPr>
                      </m:sSubSupPr>
                      <m:e>
                        <m:r>
                          <m:rPr>
                            <m:sty m:val="p"/>
                          </m:rPr>
                          <a:rPr lang="el-GR" i="1">
                            <a:latin typeface="Cambria Math" panose="02040503050406030204" pitchFamily="18" charset="0"/>
                          </a:rPr>
                          <m:t>σ</m:t>
                        </m:r>
                      </m:e>
                      <m:sub>
                        <m:r>
                          <a:rPr lang="en-US" i="1" dirty="0">
                            <a:latin typeface="Cambria Math" panose="02040503050406030204" pitchFamily="18" charset="0"/>
                          </a:rPr>
                          <m:t>𝑖</m:t>
                        </m:r>
                      </m:sub>
                      <m:sup>
                        <m:r>
                          <a:rPr lang="en-US" i="1">
                            <a:latin typeface="Cambria Math" panose="02040503050406030204" pitchFamily="18" charset="0"/>
                          </a:rPr>
                          <m:t>2</m:t>
                        </m:r>
                      </m:sup>
                    </m:sSubSup>
                  </m:oMath>
                </a14:m>
                <a:r>
                  <a:rPr lang="en-US" dirty="0"/>
                  <a:t> , as </a:t>
                </a:r>
                <a:r>
                  <a:rPr lang="en-US" dirty="0" err="1"/>
                  <a:t>DerSimonian</a:t>
                </a:r>
                <a:r>
                  <a:rPr lang="en-US" dirty="0"/>
                  <a:t> and Laird do, the derivation is no longer valid. </a:t>
                </a:r>
              </a:p>
              <a:p>
                <a:endParaRPr lang="en-US" dirty="0"/>
              </a:p>
              <a:p>
                <a:r>
                  <a:rPr lang="en-US" dirty="0"/>
                  <a:t>In view of the modest study-level sample sizes in many meta-analyses, one cannot take refuge in asymptotic arguments.</a:t>
                </a:r>
              </a:p>
              <a:p>
                <a:endParaRPr lang="en-US" dirty="0"/>
              </a:p>
              <a:p>
                <a:r>
                  <a:rPr lang="en-US" dirty="0"/>
                  <a:t>Unfortunately, the Hartung–Knapp–</a:t>
                </a:r>
                <a:r>
                  <a:rPr lang="en-US" dirty="0" err="1"/>
                  <a:t>Sidik</a:t>
                </a:r>
                <a:r>
                  <a:rPr lang="en-US" dirty="0"/>
                  <a:t>–</a:t>
                </a:r>
                <a:r>
                  <a:rPr lang="en-US" dirty="0" err="1"/>
                  <a:t>Jonkman</a:t>
                </a:r>
                <a:r>
                  <a:rPr lang="en-US" dirty="0"/>
                  <a:t> method uses the </a:t>
                </a:r>
                <a:r>
                  <a:rPr lang="en-US" dirty="0" err="1"/>
                  <a:t>DerSimonian</a:t>
                </a:r>
                <a:r>
                  <a:rPr lang="en-US" dirty="0"/>
                  <a:t>–Laird point estimate of the overall mean effect, which has potential for bias.</a:t>
                </a:r>
                <a:endParaRPr lang="he-IL" dirty="0"/>
              </a:p>
            </p:txBody>
          </p:sp>
        </mc:Choice>
        <mc:Fallback xmlns="">
          <p:sp>
            <p:nvSpPr>
              <p:cNvPr id="3" name="Content Placeholder 2">
                <a:extLst>
                  <a:ext uri="{FF2B5EF4-FFF2-40B4-BE49-F238E27FC236}">
                    <a16:creationId xmlns:a16="http://schemas.microsoft.com/office/drawing/2014/main" id="{496526B2-6C0A-44C9-9709-81B1FF59EB97}"/>
                  </a:ext>
                </a:extLst>
              </p:cNvPr>
              <p:cNvSpPr>
                <a:spLocks noGrp="1" noRot="1" noChangeAspect="1" noMove="1" noResize="1" noEditPoints="1" noAdjustHandles="1" noChangeArrowheads="1" noChangeShapeType="1" noTextEdit="1"/>
              </p:cNvSpPr>
              <p:nvPr>
                <p:ph idx="1"/>
              </p:nvPr>
            </p:nvSpPr>
            <p:spPr>
              <a:blipFill>
                <a:blip r:embed="rId2"/>
                <a:stretch>
                  <a:fillRect l="-1043" t="-2801" r="-870"/>
                </a:stretch>
              </a:blipFill>
            </p:spPr>
            <p:txBody>
              <a:bodyPr/>
              <a:lstStyle/>
              <a:p>
                <a:r>
                  <a:rPr lang="en-US">
                    <a:noFill/>
                  </a:rPr>
                  <a:t> </a:t>
                </a:r>
              </a:p>
            </p:txBody>
          </p:sp>
        </mc:Fallback>
      </mc:AlternateContent>
    </p:spTree>
    <p:extLst>
      <p:ext uri="{BB962C8B-B14F-4D97-AF65-F5344CB8AC3E}">
        <p14:creationId xmlns:p14="http://schemas.microsoft.com/office/powerpoint/2010/main" val="12175898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buFont typeface="Wingdings" panose="05000000000000000000" pitchFamily="2" charset="2"/>
                  <a:buChar char="ü"/>
                </a:pPr>
                <a:r>
                  <a:rPr lang="en-US" dirty="0"/>
                  <a:t>Homemade simulations</a:t>
                </a:r>
              </a:p>
              <a:p>
                <a:pPr>
                  <a:buClr>
                    <a:srgbClr val="FF0000"/>
                  </a:buClr>
                  <a:buFont typeface="Wingdings" panose="05000000000000000000" pitchFamily="2" charset="2"/>
                  <a:buChar char="ü"/>
                </a:pPr>
                <a:r>
                  <a:rPr lang="en-US" dirty="0"/>
                  <a:t>Actual null-distributions of Q</a:t>
                </a:r>
              </a:p>
              <a:p>
                <a:pPr>
                  <a:buClr>
                    <a:srgbClr val="FF0000"/>
                  </a:buClr>
                  <a:buFont typeface="Wingdings" panose="05000000000000000000" pitchFamily="2" charset="2"/>
                  <a:buChar char="ü"/>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281212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3E5CFD0-B81B-48FE-B131-D180693E6EDC}"/>
              </a:ext>
            </a:extLst>
          </p:cNvPr>
          <p:cNvSpPr txBox="1"/>
          <p:nvPr/>
        </p:nvSpPr>
        <p:spPr>
          <a:xfrm>
            <a:off x="3007895" y="0"/>
            <a:ext cx="4846567" cy="1015663"/>
          </a:xfrm>
          <a:prstGeom prst="rect">
            <a:avLst/>
          </a:prstGeom>
          <a:noFill/>
        </p:spPr>
        <p:txBody>
          <a:bodyPr wrap="square" rtlCol="0">
            <a:spAutoFit/>
          </a:bodyPr>
          <a:lstStyle/>
          <a:p>
            <a:pPr algn="ctr"/>
            <a:r>
              <a:rPr lang="en-US" sz="6000" b="1" u="sng" dirty="0">
                <a:latin typeface="David" panose="020E0502060401010101" pitchFamily="34" charset="-79"/>
                <a:cs typeface="David" panose="020E0502060401010101" pitchFamily="34" charset="-79"/>
              </a:rPr>
              <a:t>Introduction</a:t>
            </a:r>
          </a:p>
        </p:txBody>
      </p:sp>
      <p:sp>
        <p:nvSpPr>
          <p:cNvPr id="17" name="TextBox 16">
            <a:extLst>
              <a:ext uri="{FF2B5EF4-FFF2-40B4-BE49-F238E27FC236}">
                <a16:creationId xmlns:a16="http://schemas.microsoft.com/office/drawing/2014/main" id="{79AD2451-DB77-4DA8-978B-09F58A9172CA}"/>
              </a:ext>
            </a:extLst>
          </p:cNvPr>
          <p:cNvSpPr txBox="1"/>
          <p:nvPr/>
        </p:nvSpPr>
        <p:spPr>
          <a:xfrm>
            <a:off x="91661" y="2780128"/>
            <a:ext cx="5771929" cy="1077218"/>
          </a:xfrm>
          <a:prstGeom prst="rect">
            <a:avLst/>
          </a:prstGeom>
          <a:noFill/>
        </p:spPr>
        <p:txBody>
          <a:bodyPr wrap="square" rtlCol="0">
            <a:spAutoFit/>
          </a:bodyPr>
          <a:lstStyle/>
          <a:p>
            <a:pPr algn="ctr"/>
            <a:r>
              <a:rPr lang="en-US" sz="3200" b="1" u="sng" dirty="0">
                <a:latin typeface="David" panose="020E0502060401010101" pitchFamily="34" charset="-79"/>
                <a:cs typeface="David" panose="020E0502060401010101" pitchFamily="34" charset="-79"/>
              </a:rPr>
              <a:t>The Q statistic-</a:t>
            </a:r>
            <a:r>
              <a:rPr lang="en-US" sz="3200" dirty="0">
                <a:latin typeface="David" panose="020E0502060401010101" pitchFamily="34" charset="-79"/>
                <a:cs typeface="David" panose="020E0502060401010101" pitchFamily="34" charset="-79"/>
              </a:rPr>
              <a:t> a measure of weighted squared deviations</a:t>
            </a:r>
          </a:p>
        </p:txBody>
      </p:sp>
      <p:sp>
        <p:nvSpPr>
          <p:cNvPr id="18" name="TextBox 17">
            <a:extLst>
              <a:ext uri="{FF2B5EF4-FFF2-40B4-BE49-F238E27FC236}">
                <a16:creationId xmlns:a16="http://schemas.microsoft.com/office/drawing/2014/main" id="{3C117FF6-D776-4830-8B80-63EE6B51854F}"/>
              </a:ext>
            </a:extLst>
          </p:cNvPr>
          <p:cNvSpPr txBox="1"/>
          <p:nvPr/>
        </p:nvSpPr>
        <p:spPr>
          <a:xfrm>
            <a:off x="322181" y="4110908"/>
            <a:ext cx="5175904" cy="1077218"/>
          </a:xfrm>
          <a:prstGeom prst="rect">
            <a:avLst/>
          </a:prstGeom>
          <a:noFill/>
        </p:spPr>
        <p:txBody>
          <a:bodyPr wrap="square" rtlCol="0">
            <a:spAutoFit/>
          </a:bodyPr>
          <a:lstStyle/>
          <a:p>
            <a:pPr algn="ctr"/>
            <a:r>
              <a:rPr lang="en-US" sz="3200" b="1" u="sng" dirty="0">
                <a:latin typeface="David" panose="020E0502060401010101" pitchFamily="34" charset="-79"/>
                <a:cs typeface="David" panose="020E0502060401010101" pitchFamily="34" charset="-79"/>
              </a:rPr>
              <a:t>P- </a:t>
            </a:r>
            <a:r>
              <a:rPr lang="en-US" sz="3200" dirty="0">
                <a:latin typeface="David" panose="020E0502060401010101" pitchFamily="34" charset="-79"/>
                <a:cs typeface="David" panose="020E0502060401010101" pitchFamily="34" charset="-79"/>
              </a:rPr>
              <a:t>the results of a statistical test based on the Q statistic</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0BA5497-2D15-4A76-8CF3-12E85D66FF6F}"/>
                  </a:ext>
                </a:extLst>
              </p:cNvPr>
              <p:cNvSpPr txBox="1"/>
              <p:nvPr/>
            </p:nvSpPr>
            <p:spPr>
              <a:xfrm>
                <a:off x="5860820" y="2869991"/>
                <a:ext cx="6067431" cy="595932"/>
              </a:xfrm>
              <a:prstGeom prst="rect">
                <a:avLst/>
              </a:prstGeom>
              <a:noFill/>
            </p:spPr>
            <p:txBody>
              <a:bodyPr wrap="square" rtlCol="0">
                <a:spAutoFit/>
              </a:bodyPr>
              <a:lstStyle/>
              <a:p>
                <a:pPr algn="ctr"/>
                <a14:m>
                  <m:oMath xmlns:m="http://schemas.openxmlformats.org/officeDocument/2006/math">
                    <m:sSup>
                      <m:sSupPr>
                        <m:ctrlPr>
                          <a:rPr lang="en-US" sz="3200" b="1" i="1" u="sng" smtClean="0">
                            <a:solidFill>
                              <a:schemeClr val="tx1"/>
                            </a:solidFill>
                            <a:latin typeface="Cambria Math" panose="02040503050406030204" pitchFamily="18" charset="0"/>
                            <a:cs typeface="David" panose="020E0502060401010101" pitchFamily="34" charset="-79"/>
                          </a:rPr>
                        </m:ctrlPr>
                      </m:sSupPr>
                      <m:e>
                        <m:r>
                          <m:rPr>
                            <m:nor/>
                          </m:rPr>
                          <a:rPr lang="en-US" sz="3200" b="1" i="1" u="sng" dirty="0">
                            <a:solidFill>
                              <a:schemeClr val="tx1"/>
                            </a:solidFill>
                            <a:latin typeface="David" panose="020E0502060401010101" pitchFamily="34" charset="-79"/>
                            <a:cs typeface="David" panose="020E0502060401010101" pitchFamily="34" charset="-79"/>
                          </a:rPr>
                          <m:t>T</m:t>
                        </m:r>
                      </m:e>
                      <m:sup>
                        <m:r>
                          <a:rPr lang="en-US" sz="3200" b="1" i="1" u="sng" smtClean="0">
                            <a:solidFill>
                              <a:schemeClr val="tx1"/>
                            </a:solidFill>
                            <a:latin typeface="Cambria Math" panose="02040503050406030204" pitchFamily="18" charset="0"/>
                            <a:cs typeface="David" panose="020E0502060401010101" pitchFamily="34" charset="-79"/>
                          </a:rPr>
                          <m:t> </m:t>
                        </m:r>
                        <m:r>
                          <a:rPr lang="en-US" sz="3200" b="1" i="1" u="sng" smtClean="0">
                            <a:solidFill>
                              <a:schemeClr val="tx1"/>
                            </a:solidFill>
                            <a:latin typeface="Cambria Math" panose="02040503050406030204" pitchFamily="18" charset="0"/>
                            <a:cs typeface="David" panose="020E0502060401010101" pitchFamily="34" charset="-79"/>
                          </a:rPr>
                          <m:t>𝟐</m:t>
                        </m:r>
                      </m:sup>
                    </m:sSup>
                  </m:oMath>
                </a14:m>
                <a:r>
                  <a:rPr lang="en-US" sz="3200" i="1" dirty="0">
                    <a:solidFill>
                      <a:schemeClr val="tx1"/>
                    </a:solidFill>
                    <a:latin typeface="David" panose="020E0502060401010101" pitchFamily="34" charset="-79"/>
                    <a:cs typeface="David" panose="020E0502060401010101" pitchFamily="34" charset="-79"/>
                  </a:rPr>
                  <a:t>- </a:t>
                </a:r>
                <a:r>
                  <a:rPr lang="en-US" sz="3200" dirty="0">
                    <a:solidFill>
                      <a:schemeClr val="tx1"/>
                    </a:solidFill>
                    <a:latin typeface="David" panose="020E0502060401010101" pitchFamily="34" charset="-79"/>
                    <a:cs typeface="David" panose="020E0502060401010101" pitchFamily="34" charset="-79"/>
                  </a:rPr>
                  <a:t>the between-studies variance</a:t>
                </a:r>
                <a:endParaRPr lang="en-US" sz="3200" i="1" dirty="0">
                  <a:solidFill>
                    <a:schemeClr val="tx1"/>
                  </a:solidFill>
                  <a:latin typeface="David" panose="020E0502060401010101" pitchFamily="34" charset="-79"/>
                  <a:cs typeface="David" panose="020E0502060401010101" pitchFamily="34" charset="-79"/>
                </a:endParaRPr>
              </a:p>
            </p:txBody>
          </p:sp>
        </mc:Choice>
        <mc:Fallback xmlns="">
          <p:sp>
            <p:nvSpPr>
              <p:cNvPr id="19" name="TextBox 18">
                <a:extLst>
                  <a:ext uri="{FF2B5EF4-FFF2-40B4-BE49-F238E27FC236}">
                    <a16:creationId xmlns:a16="http://schemas.microsoft.com/office/drawing/2014/main" id="{00BA5497-2D15-4A76-8CF3-12E85D66FF6F}"/>
                  </a:ext>
                </a:extLst>
              </p:cNvPr>
              <p:cNvSpPr txBox="1">
                <a:spLocks noRot="1" noChangeAspect="1" noMove="1" noResize="1" noEditPoints="1" noAdjustHandles="1" noChangeArrowheads="1" noChangeShapeType="1" noTextEdit="1"/>
              </p:cNvSpPr>
              <p:nvPr/>
            </p:nvSpPr>
            <p:spPr>
              <a:xfrm>
                <a:off x="5860820" y="2869991"/>
                <a:ext cx="6067431" cy="595932"/>
              </a:xfrm>
              <a:prstGeom prst="rect">
                <a:avLst/>
              </a:prstGeom>
              <a:blipFill>
                <a:blip r:embed="rId3"/>
                <a:stretch>
                  <a:fillRect t="-9184" b="-34694"/>
                </a:stretch>
              </a:blipFill>
            </p:spPr>
            <p:txBody>
              <a:bodyPr/>
              <a:lstStyle/>
              <a:p>
                <a:r>
                  <a:rPr lang="he-IL">
                    <a:noFill/>
                  </a:rPr>
                  <a:t> </a:t>
                </a:r>
              </a:p>
            </p:txBody>
          </p:sp>
        </mc:Fallback>
      </mc:AlternateContent>
      <p:sp>
        <p:nvSpPr>
          <p:cNvPr id="20" name="TextBox 19">
            <a:extLst>
              <a:ext uri="{FF2B5EF4-FFF2-40B4-BE49-F238E27FC236}">
                <a16:creationId xmlns:a16="http://schemas.microsoft.com/office/drawing/2014/main" id="{5EE5E6C5-7DA5-466C-91AF-E0C26275D8F7}"/>
              </a:ext>
            </a:extLst>
          </p:cNvPr>
          <p:cNvSpPr txBox="1"/>
          <p:nvPr/>
        </p:nvSpPr>
        <p:spPr>
          <a:xfrm>
            <a:off x="5918194" y="4116131"/>
            <a:ext cx="5813454" cy="1077218"/>
          </a:xfrm>
          <a:prstGeom prst="rect">
            <a:avLst/>
          </a:prstGeom>
          <a:noFill/>
        </p:spPr>
        <p:txBody>
          <a:bodyPr wrap="square" rtlCol="0">
            <a:spAutoFit/>
          </a:bodyPr>
          <a:lstStyle/>
          <a:p>
            <a:pPr algn="ctr"/>
            <a:r>
              <a:rPr lang="en-US" sz="3200" b="1" i="1" u="sng" dirty="0">
                <a:latin typeface="David" panose="020E0502060401010101" pitchFamily="34" charset="-79"/>
                <a:cs typeface="David" panose="020E0502060401010101" pitchFamily="34" charset="-79"/>
              </a:rPr>
              <a:t>T</a:t>
            </a:r>
            <a:r>
              <a:rPr lang="en-US" sz="3200" i="1" dirty="0">
                <a:latin typeface="David" panose="020E0502060401010101" pitchFamily="34" charset="-79"/>
                <a:cs typeface="David" panose="020E0502060401010101" pitchFamily="34" charset="-79"/>
              </a:rPr>
              <a:t>- </a:t>
            </a:r>
            <a:r>
              <a:rPr lang="en-US" sz="3200" dirty="0">
                <a:latin typeface="David" panose="020E0502060401010101" pitchFamily="34" charset="-79"/>
                <a:cs typeface="David" panose="020E0502060401010101" pitchFamily="34" charset="-79"/>
              </a:rPr>
              <a:t>the between-studies standard deviation.</a:t>
            </a:r>
            <a:endParaRPr lang="en-US" sz="3200" i="1" dirty="0">
              <a:latin typeface="David" panose="020E0502060401010101" pitchFamily="34" charset="-79"/>
              <a:cs typeface="David" panose="020E0502060401010101" pitchFamily="34" charset="-79"/>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A61E6F-57D3-492C-BD27-4DCE5B59620C}"/>
                  </a:ext>
                </a:extLst>
              </p:cNvPr>
              <p:cNvSpPr txBox="1"/>
              <p:nvPr/>
            </p:nvSpPr>
            <p:spPr>
              <a:xfrm>
                <a:off x="3227459" y="5591084"/>
                <a:ext cx="5884389" cy="1088375"/>
              </a:xfrm>
              <a:prstGeom prst="rect">
                <a:avLst/>
              </a:prstGeom>
              <a:noFill/>
            </p:spPr>
            <p:txBody>
              <a:bodyPr wrap="square" rtlCol="0">
                <a:spAutoFit/>
              </a:bodyPr>
              <a:lstStyle/>
              <a:p>
                <a:pPr algn="ctr"/>
                <a14:m>
                  <m:oMath xmlns:m="http://schemas.openxmlformats.org/officeDocument/2006/math">
                    <m:sSup>
                      <m:sSupPr>
                        <m:ctrlPr>
                          <a:rPr lang="en-US" sz="3200" b="1" i="1" u="sng" smtClean="0">
                            <a:solidFill>
                              <a:schemeClr val="tx1"/>
                            </a:solidFill>
                            <a:latin typeface="Cambria Math" panose="02040503050406030204" pitchFamily="18" charset="0"/>
                            <a:cs typeface="David" panose="020E0502060401010101" pitchFamily="34" charset="-79"/>
                          </a:rPr>
                        </m:ctrlPr>
                      </m:sSupPr>
                      <m:e>
                        <m:r>
                          <m:rPr>
                            <m:nor/>
                          </m:rPr>
                          <a:rPr lang="en-US" sz="3200" b="1" i="1" u="sng" smtClean="0">
                            <a:solidFill>
                              <a:schemeClr val="tx1"/>
                            </a:solidFill>
                            <a:latin typeface="Cambria Math" panose="02040503050406030204" pitchFamily="18" charset="0"/>
                            <a:cs typeface="David" panose="020E0502060401010101" pitchFamily="34" charset="-79"/>
                          </a:rPr>
                          <m:t>I</m:t>
                        </m:r>
                      </m:e>
                      <m:sup>
                        <m:r>
                          <a:rPr lang="en-US" sz="3200" b="1" i="1" u="sng" smtClean="0">
                            <a:solidFill>
                              <a:schemeClr val="tx1"/>
                            </a:solidFill>
                            <a:latin typeface="Cambria Math" panose="02040503050406030204" pitchFamily="18" charset="0"/>
                            <a:cs typeface="David" panose="020E0502060401010101" pitchFamily="34" charset="-79"/>
                          </a:rPr>
                          <m:t>  </m:t>
                        </m:r>
                        <m:r>
                          <a:rPr lang="en-US" sz="3200" b="1" i="1" u="sng" smtClean="0">
                            <a:solidFill>
                              <a:schemeClr val="tx1"/>
                            </a:solidFill>
                            <a:latin typeface="Cambria Math" panose="02040503050406030204" pitchFamily="18" charset="0"/>
                            <a:cs typeface="David" panose="020E0502060401010101" pitchFamily="34" charset="-79"/>
                          </a:rPr>
                          <m:t>𝟐</m:t>
                        </m:r>
                      </m:sup>
                    </m:sSup>
                  </m:oMath>
                </a14:m>
                <a:r>
                  <a:rPr lang="en-US" sz="3200" i="1" dirty="0">
                    <a:solidFill>
                      <a:schemeClr val="tx1"/>
                    </a:solidFill>
                    <a:latin typeface="David" panose="020E0502060401010101" pitchFamily="34" charset="-79"/>
                    <a:cs typeface="David" panose="020E0502060401010101" pitchFamily="34" charset="-79"/>
                  </a:rPr>
                  <a:t>- </a:t>
                </a:r>
                <a:r>
                  <a:rPr lang="en-US" sz="3200" dirty="0">
                    <a:solidFill>
                      <a:schemeClr val="tx1"/>
                    </a:solidFill>
                    <a:latin typeface="David" panose="020E0502060401010101" pitchFamily="34" charset="-79"/>
                    <a:cs typeface="David" panose="020E0502060401010101" pitchFamily="34" charset="-79"/>
                  </a:rPr>
                  <a:t>the ratio of true heterogeneity of total observed variation</a:t>
                </a:r>
                <a:endParaRPr lang="en-US" sz="3200" i="1" dirty="0">
                  <a:solidFill>
                    <a:schemeClr val="tx1"/>
                  </a:solidFill>
                  <a:latin typeface="David" panose="020E0502060401010101" pitchFamily="34" charset="-79"/>
                  <a:cs typeface="David" panose="020E0502060401010101" pitchFamily="34" charset="-79"/>
                </a:endParaRPr>
              </a:p>
            </p:txBody>
          </p:sp>
        </mc:Choice>
        <mc:Fallback xmlns="">
          <p:sp>
            <p:nvSpPr>
              <p:cNvPr id="22" name="TextBox 21">
                <a:extLst>
                  <a:ext uri="{FF2B5EF4-FFF2-40B4-BE49-F238E27FC236}">
                    <a16:creationId xmlns:a16="http://schemas.microsoft.com/office/drawing/2014/main" id="{59A61E6F-57D3-492C-BD27-4DCE5B59620C}"/>
                  </a:ext>
                </a:extLst>
              </p:cNvPr>
              <p:cNvSpPr txBox="1">
                <a:spLocks noRot="1" noChangeAspect="1" noMove="1" noResize="1" noEditPoints="1" noAdjustHandles="1" noChangeArrowheads="1" noChangeShapeType="1" noTextEdit="1"/>
              </p:cNvSpPr>
              <p:nvPr/>
            </p:nvSpPr>
            <p:spPr>
              <a:xfrm>
                <a:off x="3227459" y="5591084"/>
                <a:ext cx="5884389" cy="1088375"/>
              </a:xfrm>
              <a:prstGeom prst="rect">
                <a:avLst/>
              </a:prstGeom>
              <a:blipFill>
                <a:blip r:embed="rId4"/>
                <a:stretch>
                  <a:fillRect t="-5028" r="-2070" b="-17877"/>
                </a:stretch>
              </a:blipFill>
            </p:spPr>
            <p:txBody>
              <a:bodyPr/>
              <a:lstStyle/>
              <a:p>
                <a:r>
                  <a:rPr lang="he-IL">
                    <a:noFill/>
                  </a:rPr>
                  <a:t> </a:t>
                </a:r>
              </a:p>
            </p:txBody>
          </p:sp>
        </mc:Fallback>
      </mc:AlternateContent>
      <p:sp>
        <p:nvSpPr>
          <p:cNvPr id="6" name="מלבן 5">
            <a:extLst>
              <a:ext uri="{FF2B5EF4-FFF2-40B4-BE49-F238E27FC236}">
                <a16:creationId xmlns:a16="http://schemas.microsoft.com/office/drawing/2014/main" id="{9E2E8A16-03A9-481B-950B-6552F1B39CB9}"/>
              </a:ext>
            </a:extLst>
          </p:cNvPr>
          <p:cNvSpPr/>
          <p:nvPr/>
        </p:nvSpPr>
        <p:spPr>
          <a:xfrm>
            <a:off x="300589" y="1205118"/>
            <a:ext cx="11590822" cy="1172052"/>
          </a:xfrm>
          <a:prstGeom prst="rect">
            <a:avLst/>
          </a:prstGeom>
        </p:spPr>
        <p:txBody>
          <a:bodyPr wrap="square">
            <a:spAutoFit/>
          </a:bodyPr>
          <a:lstStyle/>
          <a:p>
            <a:pPr indent="-6350" algn="just">
              <a:lnSpc>
                <a:spcPct val="111000"/>
              </a:lnSpc>
              <a:spcAft>
                <a:spcPts val="75"/>
              </a:spcAft>
            </a:pPr>
            <a:r>
              <a:rPr lang="en-US" sz="3200" dirty="0">
                <a:latin typeface="David" panose="020E0502060401010101" pitchFamily="34" charset="-79"/>
                <a:ea typeface="Times New Roman" panose="02020603050405020304" pitchFamily="18" charset="0"/>
                <a:cs typeface="David" panose="020E0502060401010101" pitchFamily="34" charset="-79"/>
              </a:rPr>
              <a:t>We show how to isolate the true variance and then use it </a:t>
            </a:r>
            <a:r>
              <a:rPr lang="en-US" sz="3200" u="sng" dirty="0">
                <a:latin typeface="David" panose="020E0502060401010101" pitchFamily="34" charset="-79"/>
                <a:ea typeface="Times New Roman" panose="02020603050405020304" pitchFamily="18" charset="0"/>
                <a:cs typeface="David" panose="020E0502060401010101" pitchFamily="34" charset="-79"/>
              </a:rPr>
              <a:t>to create an array of measures</a:t>
            </a:r>
            <a:r>
              <a:rPr lang="en-US" sz="3200" dirty="0">
                <a:latin typeface="David" panose="020E0502060401010101" pitchFamily="34" charset="-79"/>
                <a:ea typeface="Times New Roman" panose="02020603050405020304" pitchFamily="18" charset="0"/>
                <a:cs typeface="David" panose="020E0502060401010101" pitchFamily="34" charset="-79"/>
              </a:rPr>
              <a:t> that provide various perspectives on the dispersion. </a:t>
            </a:r>
            <a:endParaRPr lang="en-US" sz="3200" dirty="0">
              <a:effectLst/>
              <a:latin typeface="David" panose="020E0502060401010101" pitchFamily="34" charset="-79"/>
              <a:ea typeface="Calibri" panose="020F0502020204030204" pitchFamily="34" charset="0"/>
              <a:cs typeface="David" panose="020E0502060401010101" pitchFamily="34" charset="-79"/>
            </a:endParaRPr>
          </a:p>
        </p:txBody>
      </p:sp>
      <p:sp>
        <p:nvSpPr>
          <p:cNvPr id="8" name="TextBox 7">
            <a:extLst>
              <a:ext uri="{FF2B5EF4-FFF2-40B4-BE49-F238E27FC236}">
                <a16:creationId xmlns:a16="http://schemas.microsoft.com/office/drawing/2014/main" id="{F0A70F31-8ED6-418F-A9C8-5B8F1D0F6F16}"/>
              </a:ext>
            </a:extLst>
          </p:cNvPr>
          <p:cNvSpPr txBox="1"/>
          <p:nvPr/>
        </p:nvSpPr>
        <p:spPr>
          <a:xfrm>
            <a:off x="5918194" y="3506207"/>
            <a:ext cx="184731" cy="369332"/>
          </a:xfrm>
          <a:prstGeom prst="rect">
            <a:avLst/>
          </a:prstGeom>
          <a:noFill/>
        </p:spPr>
        <p:txBody>
          <a:bodyPr wrap="none" rtlCol="0">
            <a:spAutoFit/>
          </a:bodyPr>
          <a:lstStyle/>
          <a:p>
            <a:endParaRPr lang="en-US" dirty="0"/>
          </a:p>
        </p:txBody>
      </p:sp>
      <p:sp>
        <p:nvSpPr>
          <p:cNvPr id="21" name="מציין מיקום של מספר שקופית 6">
            <a:extLst>
              <a:ext uri="{FF2B5EF4-FFF2-40B4-BE49-F238E27FC236}">
                <a16:creationId xmlns:a16="http://schemas.microsoft.com/office/drawing/2014/main" id="{9DB60068-3DC1-4F68-9F8F-6D57441C9358}"/>
              </a:ext>
            </a:extLst>
          </p:cNvPr>
          <p:cNvSpPr>
            <a:spLocks noGrp="1"/>
          </p:cNvSpPr>
          <p:nvPr>
            <p:ph type="sldNum" sz="quarter" idx="12"/>
          </p:nvPr>
        </p:nvSpPr>
        <p:spPr>
          <a:xfrm>
            <a:off x="332773" y="6207981"/>
            <a:ext cx="365760" cy="365760"/>
          </a:xfrm>
        </p:spPr>
        <p:txBody>
          <a:bodyPr/>
          <a:lstStyle/>
          <a:p>
            <a:fld id="{59913411-AD10-4298-B0C1-5AED64926F3A}" type="slidenum">
              <a:rPr lang="en-US" sz="2400" smtClean="0">
                <a:solidFill>
                  <a:schemeClr val="tx1"/>
                </a:solidFill>
              </a:rPr>
              <a:t>11</a:t>
            </a:fld>
            <a:endParaRPr lang="en-US" sz="2400" dirty="0">
              <a:solidFill>
                <a:schemeClr val="tx1"/>
              </a:solidFill>
            </a:endParaRPr>
          </a:p>
        </p:txBody>
      </p:sp>
      <p:pic>
        <p:nvPicPr>
          <p:cNvPr id="2" name="Picture 1">
            <a:extLst>
              <a:ext uri="{FF2B5EF4-FFF2-40B4-BE49-F238E27FC236}">
                <a16:creationId xmlns:a16="http://schemas.microsoft.com/office/drawing/2014/main" id="{80F1B796-5D61-4730-82FD-8DD9D4499D26}"/>
              </a:ext>
            </a:extLst>
          </p:cNvPr>
          <p:cNvPicPr>
            <a:picLocks noChangeAspect="1"/>
          </p:cNvPicPr>
          <p:nvPr/>
        </p:nvPicPr>
        <p:blipFill>
          <a:blip r:embed="rId5"/>
          <a:stretch>
            <a:fillRect/>
          </a:stretch>
        </p:blipFill>
        <p:spPr>
          <a:xfrm>
            <a:off x="-20049" y="-297"/>
            <a:ext cx="12192528" cy="6858297"/>
          </a:xfrm>
          <a:prstGeom prst="rect">
            <a:avLst/>
          </a:prstGeom>
        </p:spPr>
      </p:pic>
      <p:sp>
        <p:nvSpPr>
          <p:cNvPr id="3" name="Oval 2">
            <a:extLst>
              <a:ext uri="{FF2B5EF4-FFF2-40B4-BE49-F238E27FC236}">
                <a16:creationId xmlns:a16="http://schemas.microsoft.com/office/drawing/2014/main" id="{B5A2E5E6-8CAA-4BA5-B7FE-73B6C7A23F0C}"/>
              </a:ext>
            </a:extLst>
          </p:cNvPr>
          <p:cNvSpPr/>
          <p:nvPr/>
        </p:nvSpPr>
        <p:spPr>
          <a:xfrm>
            <a:off x="-45994" y="3947209"/>
            <a:ext cx="5906814" cy="13975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072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11DF-907D-47FA-8612-3F6374AAA577}"/>
              </a:ext>
            </a:extLst>
          </p:cNvPr>
          <p:cNvSpPr>
            <a:spLocks noGrp="1"/>
          </p:cNvSpPr>
          <p:nvPr>
            <p:ph type="title"/>
          </p:nvPr>
        </p:nvSpPr>
        <p:spPr>
          <a:xfrm>
            <a:off x="96520" y="2766218"/>
            <a:ext cx="11998960" cy="1325563"/>
          </a:xfrm>
        </p:spPr>
        <p:txBody>
          <a:bodyPr>
            <a:noAutofit/>
          </a:bodyPr>
          <a:lstStyle/>
          <a:p>
            <a:pPr algn="ctr"/>
            <a:r>
              <a:rPr lang="en-US" sz="5400" b="1" dirty="0"/>
              <a:t>Comments on </a:t>
            </a:r>
            <a:r>
              <a:rPr lang="en-US" sz="5400" b="1" dirty="0" err="1"/>
              <a:t>Hoaglin’s</a:t>
            </a:r>
            <a:r>
              <a:rPr lang="en-US" sz="5400" b="1" dirty="0"/>
              <a:t> paper</a:t>
            </a:r>
          </a:p>
        </p:txBody>
      </p:sp>
    </p:spTree>
    <p:extLst>
      <p:ext uri="{BB962C8B-B14F-4D97-AF65-F5344CB8AC3E}">
        <p14:creationId xmlns:p14="http://schemas.microsoft.com/office/powerpoint/2010/main" val="19086189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3077" name="Rectangle 5"/>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3078" name="Rectangle 6"/>
          <p:cNvSpPr>
            <a:spLocks noGrp="1" noChangeArrowheads="1"/>
          </p:cNvSpPr>
          <p:nvPr>
            <p:ph type="subTitle" idx="1"/>
          </p:nvPr>
        </p:nvSpPr>
        <p:spPr>
          <a:xfrm>
            <a:off x="3352800" y="533400"/>
            <a:ext cx="6400800" cy="457200"/>
          </a:xfrm>
        </p:spPr>
        <p:txBody>
          <a:bodyPr/>
          <a:lstStyle/>
          <a:p>
            <a:pPr algn="l"/>
            <a:r>
              <a:rPr lang="en-US" sz="2000" dirty="0"/>
              <a:t>Larry V. Hedges</a:t>
            </a:r>
            <a:endParaRPr lang="en-US" sz="1200" dirty="0"/>
          </a:p>
        </p:txBody>
      </p:sp>
      <p:sp>
        <p:nvSpPr>
          <p:cNvPr id="3080" name="Rectangle 8">
            <a:hlinkClick r:id="rId3" action="ppaction://hlinksldjump"/>
          </p:cNvPr>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3081" name="Rectangle 9">
            <a:hlinkClick r:id="rId4"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a:solidFill>
                  <a:schemeClr val="bg1"/>
                </a:solidFill>
              </a:rPr>
              <a:t>Photos</a:t>
            </a:r>
          </a:p>
        </p:txBody>
      </p:sp>
      <p:sp>
        <p:nvSpPr>
          <p:cNvPr id="3082"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3"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4"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3085"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3086"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3093" name="Text Box 21">
            <a:hlinkClick r:id="rId3" action="ppaction://hlinksldjump"/>
          </p:cNvPr>
          <p:cNvSpPr txBox="1">
            <a:spLocks noChangeArrowheads="1"/>
          </p:cNvSpPr>
          <p:nvPr/>
        </p:nvSpPr>
        <p:spPr bwMode="auto">
          <a:xfrm>
            <a:off x="3581400" y="1143001"/>
            <a:ext cx="838200" cy="276999"/>
          </a:xfrm>
          <a:prstGeom prst="rect">
            <a:avLst/>
          </a:prstGeom>
          <a:solidFill>
            <a:srgbClr val="D9DCE7"/>
          </a:solidFill>
          <a:ln w="9525">
            <a:noFill/>
            <a:miter lim="800000"/>
            <a:headEnd/>
            <a:tailEnd/>
          </a:ln>
        </p:spPr>
        <p:txBody>
          <a:bodyPr wrap="square">
            <a:spAutoFit/>
          </a:bodyPr>
          <a:lstStyle/>
          <a:p>
            <a:pPr algn="ctr">
              <a:spcBef>
                <a:spcPct val="50000"/>
              </a:spcBef>
            </a:pPr>
            <a:r>
              <a:rPr lang="en-US" sz="1200">
                <a:solidFill>
                  <a:schemeClr val="accent2"/>
                </a:solidFill>
              </a:rPr>
              <a:t>Wall</a:t>
            </a:r>
          </a:p>
        </p:txBody>
      </p:sp>
      <p:sp>
        <p:nvSpPr>
          <p:cNvPr id="3094" name="Text Box 22"/>
          <p:cNvSpPr txBox="1">
            <a:spLocks noChangeArrowheads="1"/>
          </p:cNvSpPr>
          <p:nvPr/>
        </p:nvSpPr>
        <p:spPr bwMode="auto">
          <a:xfrm>
            <a:off x="4419600" y="1143000"/>
            <a:ext cx="762000" cy="276999"/>
          </a:xfrm>
          <a:prstGeom prst="rect">
            <a:avLst/>
          </a:prstGeom>
          <a:solidFill>
            <a:schemeClr val="bg1"/>
          </a:solidFill>
          <a:ln w="9525">
            <a:solidFill>
              <a:schemeClr val="bg1"/>
            </a:solidFill>
            <a:miter lim="800000"/>
            <a:headEnd/>
            <a:tailEnd/>
          </a:ln>
        </p:spPr>
        <p:txBody>
          <a:bodyPr wrap="square">
            <a:spAutoFit/>
          </a:bodyPr>
          <a:lstStyle/>
          <a:p>
            <a:pPr algn="ctr">
              <a:spcBef>
                <a:spcPct val="50000"/>
              </a:spcBef>
            </a:pPr>
            <a:r>
              <a:rPr lang="en-US" sz="1200" dirty="0">
                <a:solidFill>
                  <a:srgbClr val="3333CC"/>
                </a:solidFill>
              </a:rPr>
              <a:t>Info</a:t>
            </a:r>
          </a:p>
        </p:txBody>
      </p:sp>
      <p:sp>
        <p:nvSpPr>
          <p:cNvPr id="3095" name="Text Box 23">
            <a:hlinkClick r:id="rId4"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wrap="square">
            <a:spAutoFit/>
          </a:bodyPr>
          <a:lstStyle/>
          <a:p>
            <a:pPr algn="ctr">
              <a:spcBef>
                <a:spcPct val="50000"/>
              </a:spcBef>
            </a:pPr>
            <a:r>
              <a:rPr lang="en-US" sz="1200">
                <a:solidFill>
                  <a:srgbClr val="3333CC"/>
                </a:solidFill>
              </a:rPr>
              <a:t>Photos</a:t>
            </a:r>
          </a:p>
        </p:txBody>
      </p:sp>
      <p:sp>
        <p:nvSpPr>
          <p:cNvPr id="3097" name="Text Box 25"/>
          <p:cNvSpPr txBox="1">
            <a:spLocks noChangeArrowheads="1"/>
          </p:cNvSpPr>
          <p:nvPr/>
        </p:nvSpPr>
        <p:spPr bwMode="auto">
          <a:xfrm>
            <a:off x="3657600" y="1600200"/>
            <a:ext cx="1676400"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3098" name="Text Box 26"/>
          <p:cNvSpPr txBox="1">
            <a:spLocks noChangeArrowheads="1"/>
          </p:cNvSpPr>
          <p:nvPr/>
        </p:nvSpPr>
        <p:spPr bwMode="auto">
          <a:xfrm>
            <a:off x="3657600" y="1905000"/>
            <a:ext cx="4953000" cy="369332"/>
          </a:xfrm>
          <a:prstGeom prst="rect">
            <a:avLst/>
          </a:prstGeom>
          <a:solidFill>
            <a:schemeClr val="bg1"/>
          </a:solidFill>
          <a:ln w="9525">
            <a:noFill/>
            <a:miter lim="800000"/>
            <a:headEnd/>
            <a:tailEnd/>
          </a:ln>
        </p:spPr>
        <p:txBody>
          <a:bodyPr wrap="square">
            <a:spAutoFit/>
          </a:bodyPr>
          <a:lstStyle/>
          <a:p>
            <a:pPr>
              <a:spcBef>
                <a:spcPct val="50000"/>
              </a:spcBef>
            </a:pPr>
            <a:endParaRPr lang="en-US"/>
          </a:p>
        </p:txBody>
      </p:sp>
      <p:sp>
        <p:nvSpPr>
          <p:cNvPr id="3099" name="Text Box 27"/>
          <p:cNvSpPr txBox="1">
            <a:spLocks noChangeArrowheads="1"/>
          </p:cNvSpPr>
          <p:nvPr/>
        </p:nvSpPr>
        <p:spPr bwMode="auto">
          <a:xfrm>
            <a:off x="3657600" y="1600201"/>
            <a:ext cx="1905000" cy="369332"/>
          </a:xfrm>
          <a:prstGeom prst="rect">
            <a:avLst/>
          </a:prstGeom>
          <a:noFill/>
          <a:ln w="9525">
            <a:noFill/>
            <a:miter lim="800000"/>
            <a:headEnd/>
            <a:tailEnd/>
          </a:ln>
        </p:spPr>
        <p:txBody>
          <a:bodyPr wrap="square">
            <a:spAutoFit/>
          </a:bodyPr>
          <a:lstStyle/>
          <a:p>
            <a:pPr>
              <a:spcBef>
                <a:spcPct val="50000"/>
              </a:spcBef>
            </a:pPr>
            <a:r>
              <a:rPr lang="en-US" b="1" dirty="0"/>
              <a:t>Information</a:t>
            </a:r>
          </a:p>
        </p:txBody>
      </p:sp>
      <p:sp>
        <p:nvSpPr>
          <p:cNvPr id="3100" name="Text Box 28"/>
          <p:cNvSpPr txBox="1">
            <a:spLocks noChangeArrowheads="1"/>
          </p:cNvSpPr>
          <p:nvPr/>
        </p:nvSpPr>
        <p:spPr bwMode="auto">
          <a:xfrm>
            <a:off x="1676400" y="2590800"/>
            <a:ext cx="1600200" cy="261610"/>
          </a:xfrm>
          <a:prstGeom prst="rect">
            <a:avLst/>
          </a:prstGeom>
          <a:solidFill>
            <a:srgbClr val="EAECF2"/>
          </a:solidFill>
          <a:ln w="9525">
            <a:noFill/>
            <a:miter lim="800000"/>
            <a:headEnd/>
            <a:tailEnd/>
          </a:ln>
        </p:spPr>
        <p:txBody>
          <a:bodyPr wrap="square">
            <a:spAutoFit/>
          </a:bodyPr>
          <a:lstStyle/>
          <a:p>
            <a:pPr>
              <a:spcBef>
                <a:spcPct val="50000"/>
              </a:spcBef>
            </a:pPr>
            <a:r>
              <a:rPr lang="en-US" sz="1100" dirty="0"/>
              <a:t>Info</a:t>
            </a:r>
          </a:p>
        </p:txBody>
      </p:sp>
      <p:sp>
        <p:nvSpPr>
          <p:cNvPr id="3104" name="Text Box 32"/>
          <p:cNvSpPr txBox="1">
            <a:spLocks noChangeArrowheads="1"/>
          </p:cNvSpPr>
          <p:nvPr/>
        </p:nvSpPr>
        <p:spPr bwMode="auto">
          <a:xfrm>
            <a:off x="1676400" y="2819400"/>
            <a:ext cx="1600200" cy="261610"/>
          </a:xfrm>
          <a:prstGeom prst="rect">
            <a:avLst/>
          </a:prstGeom>
          <a:noFill/>
          <a:ln w="9525">
            <a:noFill/>
            <a:miter lim="800000"/>
            <a:headEnd/>
            <a:tailEnd/>
          </a:ln>
        </p:spPr>
        <p:txBody>
          <a:bodyPr wrap="square">
            <a:spAutoFit/>
          </a:bodyPr>
          <a:lstStyle/>
          <a:p>
            <a:pPr>
              <a:spcBef>
                <a:spcPct val="50000"/>
              </a:spcBef>
            </a:pPr>
            <a:r>
              <a:rPr lang="en-US" sz="1100" dirty="0"/>
              <a:t>Photos</a:t>
            </a:r>
          </a:p>
        </p:txBody>
      </p:sp>
      <p:sp>
        <p:nvSpPr>
          <p:cNvPr id="3105" name="Line 33"/>
          <p:cNvSpPr>
            <a:spLocks noChangeShapeType="1"/>
          </p:cNvSpPr>
          <p:nvPr/>
        </p:nvSpPr>
        <p:spPr bwMode="auto">
          <a:xfrm>
            <a:off x="5181600" y="1731335"/>
            <a:ext cx="3276600" cy="0"/>
          </a:xfrm>
          <a:prstGeom prst="line">
            <a:avLst/>
          </a:prstGeom>
          <a:noFill/>
          <a:ln w="9525">
            <a:solidFill>
              <a:srgbClr val="C0C0C0"/>
            </a:solidFill>
            <a:round/>
            <a:headEnd/>
            <a:tailEnd/>
          </a:ln>
        </p:spPr>
        <p:txBody>
          <a:bodyPr/>
          <a:lstStyle/>
          <a:p>
            <a:endParaRPr lang="en-US" sz="2800"/>
          </a:p>
        </p:txBody>
      </p:sp>
      <p:sp>
        <p:nvSpPr>
          <p:cNvPr id="3106" name="Text Box 34"/>
          <p:cNvSpPr txBox="1">
            <a:spLocks noChangeArrowheads="1"/>
          </p:cNvSpPr>
          <p:nvPr/>
        </p:nvSpPr>
        <p:spPr bwMode="auto">
          <a:xfrm>
            <a:off x="3657600" y="1892805"/>
            <a:ext cx="7155712" cy="1077218"/>
          </a:xfrm>
          <a:prstGeom prst="rect">
            <a:avLst/>
          </a:prstGeom>
          <a:noFill/>
          <a:ln w="9525">
            <a:noFill/>
            <a:miter lim="800000"/>
            <a:headEnd/>
            <a:tailEnd/>
          </a:ln>
        </p:spPr>
        <p:txBody>
          <a:bodyPr wrap="square">
            <a:spAutoFit/>
          </a:bodyPr>
          <a:lstStyle/>
          <a:p>
            <a:r>
              <a:rPr lang="en-US" sz="1600" dirty="0"/>
              <a:t>Professor of Statistics and Education and Social Policy, Institute for Policy Research, Northwestern University</a:t>
            </a:r>
          </a:p>
          <a:p>
            <a:r>
              <a:rPr lang="en-US" sz="1600" dirty="0"/>
              <a:t>Researcher in statistical methods for meta-analysis and evaluation of education policy</a:t>
            </a:r>
          </a:p>
        </p:txBody>
      </p:sp>
      <p:sp>
        <p:nvSpPr>
          <p:cNvPr id="3113" name="Text Box 41"/>
          <p:cNvSpPr txBox="1">
            <a:spLocks noChangeArrowheads="1"/>
          </p:cNvSpPr>
          <p:nvPr/>
        </p:nvSpPr>
        <p:spPr bwMode="auto">
          <a:xfrm>
            <a:off x="3657600" y="3046222"/>
            <a:ext cx="2860158" cy="369332"/>
          </a:xfrm>
          <a:prstGeom prst="rect">
            <a:avLst/>
          </a:prstGeom>
          <a:noFill/>
          <a:ln w="9525">
            <a:noFill/>
            <a:miter lim="800000"/>
            <a:headEnd/>
            <a:tailEnd/>
          </a:ln>
        </p:spPr>
        <p:txBody>
          <a:bodyPr wrap="square">
            <a:spAutoFit/>
          </a:bodyPr>
          <a:lstStyle/>
          <a:p>
            <a:pPr>
              <a:spcBef>
                <a:spcPct val="50000"/>
              </a:spcBef>
            </a:pPr>
            <a:r>
              <a:rPr lang="en-US" b="1" dirty="0"/>
              <a:t>Contact Information</a:t>
            </a:r>
          </a:p>
        </p:txBody>
      </p:sp>
      <p:sp>
        <p:nvSpPr>
          <p:cNvPr id="3114" name="Line 42"/>
          <p:cNvSpPr>
            <a:spLocks noChangeShapeType="1"/>
          </p:cNvSpPr>
          <p:nvPr/>
        </p:nvSpPr>
        <p:spPr bwMode="auto">
          <a:xfrm>
            <a:off x="5943600" y="3309610"/>
            <a:ext cx="2667000" cy="0"/>
          </a:xfrm>
          <a:prstGeom prst="line">
            <a:avLst/>
          </a:prstGeom>
          <a:noFill/>
          <a:ln w="9525">
            <a:solidFill>
              <a:srgbClr val="C0C0C0"/>
            </a:solidFill>
            <a:round/>
            <a:headEnd/>
            <a:tailEnd/>
          </a:ln>
        </p:spPr>
        <p:txBody>
          <a:bodyPr/>
          <a:lstStyle/>
          <a:p>
            <a:endParaRPr lang="en-US" sz="2800"/>
          </a:p>
        </p:txBody>
      </p:sp>
      <p:pic>
        <p:nvPicPr>
          <p:cNvPr id="4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sp>
        <p:nvSpPr>
          <p:cNvPr id="45" name="Text Box 33"/>
          <p:cNvSpPr txBox="1">
            <a:spLocks noChangeArrowheads="1"/>
          </p:cNvSpPr>
          <p:nvPr/>
        </p:nvSpPr>
        <p:spPr bwMode="auto">
          <a:xfrm>
            <a:off x="1676400" y="2362200"/>
            <a:ext cx="1600200" cy="261610"/>
          </a:xfrm>
          <a:prstGeom prst="rect">
            <a:avLst/>
          </a:prstGeom>
          <a:noFill/>
          <a:ln w="9525">
            <a:noFill/>
            <a:miter lim="800000"/>
            <a:headEnd/>
            <a:tailEnd/>
          </a:ln>
        </p:spPr>
        <p:txBody>
          <a:bodyPr wrap="square">
            <a:spAutoFit/>
          </a:bodyPr>
          <a:lstStyle/>
          <a:p>
            <a:pPr>
              <a:spcBef>
                <a:spcPct val="50000"/>
              </a:spcBef>
            </a:pPr>
            <a:r>
              <a:rPr lang="en-US" sz="1100" dirty="0"/>
              <a:t>Wall</a:t>
            </a:r>
          </a:p>
        </p:txBody>
      </p:sp>
      <p:sp>
        <p:nvSpPr>
          <p:cNvPr id="46" name="Text Box 33"/>
          <p:cNvSpPr txBox="1">
            <a:spLocks noChangeArrowheads="1"/>
          </p:cNvSpPr>
          <p:nvPr/>
        </p:nvSpPr>
        <p:spPr bwMode="auto">
          <a:xfrm>
            <a:off x="1676400" y="3048000"/>
            <a:ext cx="1600200" cy="261610"/>
          </a:xfrm>
          <a:prstGeom prst="rect">
            <a:avLst/>
          </a:prstGeom>
          <a:noFill/>
          <a:ln w="9525">
            <a:noFill/>
            <a:miter lim="800000"/>
            <a:headEnd/>
            <a:tailEnd/>
          </a:ln>
        </p:spPr>
        <p:txBody>
          <a:bodyPr wrap="square">
            <a:spAutoFit/>
          </a:bodyPr>
          <a:lstStyle/>
          <a:p>
            <a:pPr>
              <a:spcBef>
                <a:spcPct val="50000"/>
              </a:spcBef>
            </a:pPr>
            <a:r>
              <a:rPr lang="en-US" sz="1100" dirty="0"/>
              <a:t>Friends</a:t>
            </a:r>
          </a:p>
        </p:txBody>
      </p:sp>
      <p:pic>
        <p:nvPicPr>
          <p:cNvPr id="28" name="Picture 27">
            <a:extLst>
              <a:ext uri="{FF2B5EF4-FFF2-40B4-BE49-F238E27FC236}">
                <a16:creationId xmlns:a16="http://schemas.microsoft.com/office/drawing/2014/main" id="{41886D68-93D8-4B60-B976-B61A7192783B}"/>
              </a:ext>
            </a:extLst>
          </p:cNvPr>
          <p:cNvPicPr>
            <a:picLocks noChangeAspect="1"/>
          </p:cNvPicPr>
          <p:nvPr/>
        </p:nvPicPr>
        <p:blipFill>
          <a:blip r:embed="rId6"/>
          <a:stretch>
            <a:fillRect/>
          </a:stretch>
        </p:blipFill>
        <p:spPr>
          <a:xfrm>
            <a:off x="1667982" y="467195"/>
            <a:ext cx="1392717" cy="1910945"/>
          </a:xfrm>
          <a:prstGeom prst="rect">
            <a:avLst/>
          </a:prstGeom>
        </p:spPr>
      </p:pic>
      <p:pic>
        <p:nvPicPr>
          <p:cNvPr id="2" name="Picture 1">
            <a:extLst>
              <a:ext uri="{FF2B5EF4-FFF2-40B4-BE49-F238E27FC236}">
                <a16:creationId xmlns:a16="http://schemas.microsoft.com/office/drawing/2014/main" id="{E15CE4F4-14F2-4E58-BBB3-E35ABA2B42C6}"/>
              </a:ext>
            </a:extLst>
          </p:cNvPr>
          <p:cNvPicPr>
            <a:picLocks noChangeAspect="1"/>
          </p:cNvPicPr>
          <p:nvPr/>
        </p:nvPicPr>
        <p:blipFill>
          <a:blip r:embed="rId7"/>
          <a:stretch>
            <a:fillRect/>
          </a:stretch>
        </p:blipFill>
        <p:spPr>
          <a:xfrm>
            <a:off x="3276600" y="104775"/>
            <a:ext cx="6057900" cy="664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Larry V. Hedges</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2074" name="Text Box 29"/>
          <p:cNvSpPr txBox="1">
            <a:spLocks noChangeArrowheads="1"/>
          </p:cNvSpPr>
          <p:nvPr/>
        </p:nvSpPr>
        <p:spPr bwMode="auto">
          <a:xfrm>
            <a:off x="4114800" y="1905000"/>
            <a:ext cx="6216650" cy="3693319"/>
          </a:xfrm>
          <a:prstGeom prst="rect">
            <a:avLst/>
          </a:prstGeom>
          <a:solidFill>
            <a:schemeClr val="bg1"/>
          </a:solidFill>
          <a:ln w="9525">
            <a:noFill/>
            <a:miter lim="800000"/>
            <a:headEnd/>
            <a:tailEnd/>
          </a:ln>
        </p:spPr>
        <p:txBody>
          <a:bodyPr wrap="square">
            <a:spAutoFit/>
          </a:bodyPr>
          <a:lstStyle/>
          <a:p>
            <a:r>
              <a:rPr lang="en-US" dirty="0"/>
              <a:t>Although many of us refer to the Q-statistic described in </a:t>
            </a:r>
            <a:r>
              <a:rPr lang="en-US" dirty="0" err="1"/>
              <a:t>Hoaglin’s</a:t>
            </a:r>
            <a:r>
              <a:rPr lang="en-US" dirty="0"/>
              <a:t> paper as Cochran’s Q, it is correct that he did not advocate using that statistic for testing agreement in his 1954 paper. However, it is also true that the use of the Q-statistic for testing heterogeneity among results of several experiments considerably </a:t>
            </a:r>
            <a:r>
              <a:rPr lang="en-US" b="1" dirty="0"/>
              <a:t>predates</a:t>
            </a:r>
            <a:r>
              <a:rPr lang="en-US" dirty="0"/>
              <a:t> Cochran’s paper (for example James’ estimates from 1932).  </a:t>
            </a:r>
          </a:p>
          <a:p>
            <a:endParaRPr lang="en-US" dirty="0"/>
          </a:p>
          <a:p>
            <a:r>
              <a:rPr lang="en-US" dirty="0"/>
              <a:t>If the limiting distribution of the estimates is normal, then the limiting distribution of Q is chi-squared under an asymptotic model where all within-study sample sizes tend to infinity at the same rate. </a:t>
            </a:r>
            <a:r>
              <a:rPr lang="en-US" b="1" dirty="0"/>
              <a:t>I published a proof of this</a:t>
            </a:r>
            <a:r>
              <a:rPr lang="en-US" dirty="0"/>
              <a:t>, but I assumed it was already known at the time;</a:t>
            </a:r>
          </a:p>
        </p:txBody>
      </p:sp>
      <p:sp>
        <p:nvSpPr>
          <p:cNvPr id="2076" name="Text Box 31"/>
          <p:cNvSpPr txBox="1">
            <a:spLocks noChangeArrowheads="1"/>
          </p:cNvSpPr>
          <p:nvPr/>
        </p:nvSpPr>
        <p:spPr bwMode="auto">
          <a:xfrm>
            <a:off x="10109791" y="1642178"/>
            <a:ext cx="558209" cy="276999"/>
          </a:xfrm>
          <a:prstGeom prst="rect">
            <a:avLst/>
          </a:prstGeom>
          <a:solidFill>
            <a:srgbClr val="666699"/>
          </a:solidFill>
          <a:ln w="9525">
            <a:noFill/>
            <a:miter lim="800000"/>
            <a:headEnd/>
            <a:tailEnd/>
          </a:ln>
        </p:spPr>
        <p:txBody>
          <a:bodyPr wrap="square">
            <a:spAutoFit/>
          </a:bodyPr>
          <a:lstStyle/>
          <a:p>
            <a:pPr>
              <a:spcBef>
                <a:spcPct val="50000"/>
              </a:spcBef>
            </a:pPr>
            <a:r>
              <a:rPr lang="en-US" sz="1200" dirty="0">
                <a:solidFill>
                  <a:schemeClr val="bg1"/>
                </a:solidFill>
              </a:rPr>
              <a:t>Share</a:t>
            </a:r>
          </a:p>
        </p:txBody>
      </p:sp>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6"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6"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err="1"/>
              <a:t>Bonfferroni</a:t>
            </a:r>
            <a:endParaRPr lang="en-US" sz="1050" dirty="0"/>
          </a:p>
        </p:txBody>
      </p:sp>
      <p:pic>
        <p:nvPicPr>
          <p:cNvPr id="45" name="Picture 44">
            <a:extLst>
              <a:ext uri="{FF2B5EF4-FFF2-40B4-BE49-F238E27FC236}">
                <a16:creationId xmlns:a16="http://schemas.microsoft.com/office/drawing/2014/main" id="{D20C2BC2-6D65-4D39-902F-8BE2649754E7}"/>
              </a:ext>
            </a:extLst>
          </p:cNvPr>
          <p:cNvPicPr>
            <a:picLocks noChangeAspect="1"/>
          </p:cNvPicPr>
          <p:nvPr/>
        </p:nvPicPr>
        <p:blipFill>
          <a:blip r:embed="rId7"/>
          <a:stretch>
            <a:fillRect/>
          </a:stretch>
        </p:blipFill>
        <p:spPr>
          <a:xfrm>
            <a:off x="1667983" y="499097"/>
            <a:ext cx="1384300" cy="1910945"/>
          </a:xfrm>
          <a:prstGeom prst="rect">
            <a:avLst/>
          </a:prstGeom>
        </p:spPr>
      </p:pic>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067559" y="1539632"/>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Hedges </a:t>
            </a:r>
            <a:r>
              <a:rPr lang="en-US" sz="1800" dirty="0">
                <a:solidFill>
                  <a:schemeClr val="tx1"/>
                </a:solidFill>
              </a:rPr>
              <a:t>commented on </a:t>
            </a:r>
            <a:r>
              <a:rPr lang="en-US" sz="1800" b="1" dirty="0" err="1">
                <a:solidFill>
                  <a:srgbClr val="666699"/>
                </a:solidFill>
              </a:rPr>
              <a:t>Hoaglin’s</a:t>
            </a:r>
            <a:r>
              <a:rPr lang="en-US" sz="1800" b="1" dirty="0">
                <a:solidFill>
                  <a:srgbClr val="666699"/>
                </a:solidFill>
              </a:rPr>
              <a:t> paper: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Larry V. Hedges</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2074" name="Text Box 29"/>
          <p:cNvSpPr txBox="1">
            <a:spLocks noChangeArrowheads="1"/>
          </p:cNvSpPr>
          <p:nvPr/>
        </p:nvSpPr>
        <p:spPr bwMode="auto">
          <a:xfrm>
            <a:off x="4114800" y="1702974"/>
            <a:ext cx="6400800" cy="2862322"/>
          </a:xfrm>
          <a:prstGeom prst="rect">
            <a:avLst/>
          </a:prstGeom>
          <a:solidFill>
            <a:schemeClr val="bg1"/>
          </a:solidFill>
          <a:ln w="9525">
            <a:noFill/>
            <a:miter lim="800000"/>
            <a:headEnd/>
            <a:tailEnd/>
          </a:ln>
        </p:spPr>
        <p:txBody>
          <a:bodyPr wrap="square">
            <a:spAutoFit/>
          </a:bodyPr>
          <a:lstStyle/>
          <a:p>
            <a:r>
              <a:rPr lang="en-US" dirty="0"/>
              <a:t>I have argued elsewhere that choices of analysis should generally </a:t>
            </a:r>
            <a:r>
              <a:rPr lang="en-US" i="1" dirty="0"/>
              <a:t>not</a:t>
            </a:r>
            <a:r>
              <a:rPr lang="en-US" dirty="0"/>
              <a:t> be informed by testing assumptions.</a:t>
            </a:r>
          </a:p>
          <a:p>
            <a:endParaRPr lang="en-US" dirty="0"/>
          </a:p>
          <a:p>
            <a:r>
              <a:rPr lang="en-US" dirty="0"/>
              <a:t>I would argue that a better procedure [than testing assumptions] would be to describe heterogeneity in multiple ways. It can be described in terms of a variance component estimate or its square-root (the standard deviation of the study-specific random effects), always </a:t>
            </a:r>
            <a:r>
              <a:rPr lang="en-US" b="1" dirty="0"/>
              <a:t>accompanied by a standard error or some other indication of uncertainty</a:t>
            </a:r>
            <a:r>
              <a:rPr lang="en-US" dirty="0"/>
              <a:t>. In most cases, the standard error alone will demonstrate the folly of sharp inferences about heterogeneity. </a:t>
            </a:r>
          </a:p>
        </p:txBody>
      </p:sp>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6"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6"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err="1"/>
              <a:t>Bonfferroni</a:t>
            </a:r>
            <a:endParaRPr lang="en-US" sz="1050" dirty="0"/>
          </a:p>
        </p:txBody>
      </p:sp>
      <p:pic>
        <p:nvPicPr>
          <p:cNvPr id="45" name="Picture 44">
            <a:extLst>
              <a:ext uri="{FF2B5EF4-FFF2-40B4-BE49-F238E27FC236}">
                <a16:creationId xmlns:a16="http://schemas.microsoft.com/office/drawing/2014/main" id="{D20C2BC2-6D65-4D39-902F-8BE2649754E7}"/>
              </a:ext>
            </a:extLst>
          </p:cNvPr>
          <p:cNvPicPr>
            <a:picLocks noChangeAspect="1"/>
          </p:cNvPicPr>
          <p:nvPr/>
        </p:nvPicPr>
        <p:blipFill>
          <a:blip r:embed="rId7"/>
          <a:stretch>
            <a:fillRect/>
          </a:stretch>
        </p:blipFill>
        <p:spPr>
          <a:xfrm>
            <a:off x="1667983" y="499097"/>
            <a:ext cx="1384300" cy="1910945"/>
          </a:xfrm>
          <a:prstGeom prst="rect">
            <a:avLst/>
          </a:prstGeom>
        </p:spPr>
      </p:pic>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067559" y="1390770"/>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a:t>
            </a:r>
          </a:p>
        </p:txBody>
      </p:sp>
    </p:spTree>
    <p:extLst>
      <p:ext uri="{BB962C8B-B14F-4D97-AF65-F5344CB8AC3E}">
        <p14:creationId xmlns:p14="http://schemas.microsoft.com/office/powerpoint/2010/main" val="264370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Larry V. Hedges</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mc:AlternateContent xmlns:mc="http://schemas.openxmlformats.org/markup-compatibility/2006">
        <mc:Choice xmlns:a14="http://schemas.microsoft.com/office/drawing/2010/main" Requires="a14">
          <p:sp>
            <p:nvSpPr>
              <p:cNvPr id="2074" name="Text Box 29"/>
              <p:cNvSpPr txBox="1">
                <a:spLocks noChangeArrowheads="1"/>
              </p:cNvSpPr>
              <p:nvPr/>
            </p:nvSpPr>
            <p:spPr bwMode="auto">
              <a:xfrm>
                <a:off x="4114800" y="1702974"/>
                <a:ext cx="6400800" cy="3422540"/>
              </a:xfrm>
              <a:prstGeom prst="rect">
                <a:avLst/>
              </a:prstGeom>
              <a:solidFill>
                <a:schemeClr val="bg1"/>
              </a:solidFill>
              <a:ln w="9525">
                <a:noFill/>
                <a:miter lim="800000"/>
                <a:headEnd/>
                <a:tailEnd/>
              </a:ln>
            </p:spPr>
            <p:txBody>
              <a:bodyPr wrap="square">
                <a:spAutoFit/>
              </a:bodyPr>
              <a:lstStyle/>
              <a:p>
                <a:r>
                  <a:rPr lang="en-US" dirty="0"/>
                  <a:t>I think that </a:t>
                </a:r>
                <a:r>
                  <a:rPr lang="en-US" b="1" dirty="0"/>
                  <a:t>the motivation of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𝑰</m:t>
                        </m:r>
                      </m:e>
                      <m:sup>
                        <m:r>
                          <a:rPr lang="en-US" b="1" i="1" dirty="0">
                            <a:latin typeface="Cambria Math" panose="02040503050406030204" pitchFamily="18" charset="0"/>
                          </a:rPr>
                          <m:t>𝟐</m:t>
                        </m:r>
                      </m:sup>
                    </m:sSup>
                  </m:oMath>
                </a14:m>
                <a:r>
                  <a:rPr lang="en-US" b="1" dirty="0"/>
                  <a:t> is quite reasonable </a:t>
                </a:r>
                <a:r>
                  <a:rPr lang="en-US" dirty="0"/>
                  <a:t>and that it is a natural way of characterizing heterogeneity to some researchers. Thus,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oMath>
                </a14:m>
                <a:r>
                  <a:rPr lang="en-US" dirty="0"/>
                  <a:t> will be a useful estimate to include among the arsenal of tools to think about heterogeneity. </a:t>
                </a:r>
              </a:p>
              <a:p>
                <a:endParaRPr lang="en-US" dirty="0"/>
              </a:p>
              <a:p>
                <a:r>
                  <a:rPr lang="en-US" dirty="0"/>
                  <a:t>*Because I am skeptical that sharp tests of heterogeneity are useful for model selection, I am equally skeptical whether sharp tests of hypotheses about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oMath>
                </a14:m>
                <a:r>
                  <a:rPr lang="en-US" dirty="0"/>
                  <a:t> would be useful. However, because a descriptive statistic in the spirit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oMath>
                </a14:m>
                <a:r>
                  <a:rPr lang="en-US" dirty="0"/>
                  <a:t> seems useful, some characterization of its uncertainty does seem important, and the development of such a characterization of uncertainty (for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oMath>
                </a14:m>
                <a:r>
                  <a:rPr lang="en-US" dirty="0"/>
                  <a:t> or related indices) presents a worthwhile research problem. </a:t>
                </a:r>
              </a:p>
            </p:txBody>
          </p:sp>
        </mc:Choice>
        <mc:Fallback>
          <p:sp>
            <p:nvSpPr>
              <p:cNvPr id="2074" name="Text Box 29"/>
              <p:cNvSpPr txBox="1">
                <a:spLocks noRot="1" noChangeAspect="1" noMove="1" noResize="1" noEditPoints="1" noAdjustHandles="1" noChangeArrowheads="1" noChangeShapeType="1" noTextEdit="1"/>
              </p:cNvSpPr>
              <p:nvPr/>
            </p:nvSpPr>
            <p:spPr bwMode="auto">
              <a:xfrm>
                <a:off x="4114800" y="1702974"/>
                <a:ext cx="6400800" cy="3422540"/>
              </a:xfrm>
              <a:prstGeom prst="rect">
                <a:avLst/>
              </a:prstGeom>
              <a:blipFill>
                <a:blip r:embed="rId5"/>
                <a:stretch>
                  <a:fillRect l="-762" t="-712" r="-1143" b="-1779"/>
                </a:stretch>
              </a:blipFill>
              <a:ln w="9525">
                <a:noFill/>
                <a:miter lim="800000"/>
                <a:headEnd/>
                <a:tailEnd/>
              </a:ln>
            </p:spPr>
            <p:txBody>
              <a:bodyPr/>
              <a:lstStyle/>
              <a:p>
                <a:r>
                  <a:rPr lang="he-IL">
                    <a:noFill/>
                  </a:rPr>
                  <a:t> </a:t>
                </a:r>
              </a:p>
            </p:txBody>
          </p:sp>
        </mc:Fallback>
      </mc:AlternateContent>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6"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7"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7"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err="1"/>
              <a:t>Bonfferroni</a:t>
            </a:r>
            <a:endParaRPr lang="en-US" sz="1050" dirty="0"/>
          </a:p>
        </p:txBody>
      </p:sp>
      <p:pic>
        <p:nvPicPr>
          <p:cNvPr id="45" name="Picture 44">
            <a:extLst>
              <a:ext uri="{FF2B5EF4-FFF2-40B4-BE49-F238E27FC236}">
                <a16:creationId xmlns:a16="http://schemas.microsoft.com/office/drawing/2014/main" id="{D20C2BC2-6D65-4D39-902F-8BE2649754E7}"/>
              </a:ext>
            </a:extLst>
          </p:cNvPr>
          <p:cNvPicPr>
            <a:picLocks noChangeAspect="1"/>
          </p:cNvPicPr>
          <p:nvPr/>
        </p:nvPicPr>
        <p:blipFill>
          <a:blip r:embed="rId8"/>
          <a:stretch>
            <a:fillRect/>
          </a:stretch>
        </p:blipFill>
        <p:spPr>
          <a:xfrm>
            <a:off x="1667983" y="499097"/>
            <a:ext cx="1384300" cy="1910945"/>
          </a:xfrm>
          <a:prstGeom prst="rect">
            <a:avLst/>
          </a:prstGeom>
        </p:spPr>
      </p:pic>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067559" y="1390770"/>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a:t>
            </a:r>
          </a:p>
        </p:txBody>
      </p:sp>
    </p:spTree>
    <p:extLst>
      <p:ext uri="{BB962C8B-B14F-4D97-AF65-F5344CB8AC3E}">
        <p14:creationId xmlns:p14="http://schemas.microsoft.com/office/powerpoint/2010/main" val="27578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3077" name="Rectangle 5"/>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3078" name="Rectangle 6"/>
          <p:cNvSpPr>
            <a:spLocks noGrp="1" noChangeArrowheads="1"/>
          </p:cNvSpPr>
          <p:nvPr>
            <p:ph type="subTitle" idx="1"/>
          </p:nvPr>
        </p:nvSpPr>
        <p:spPr>
          <a:xfrm>
            <a:off x="3352800" y="533400"/>
            <a:ext cx="6400800" cy="457200"/>
          </a:xfrm>
        </p:spPr>
        <p:txBody>
          <a:bodyPr/>
          <a:lstStyle/>
          <a:p>
            <a:pPr algn="l"/>
            <a:r>
              <a:rPr lang="en-US" sz="2000" dirty="0"/>
              <a:t>Elena </a:t>
            </a:r>
            <a:r>
              <a:rPr lang="en-US" sz="2000" dirty="0" err="1"/>
              <a:t>Kulinskaya</a:t>
            </a:r>
            <a:endParaRPr lang="en-US" sz="1200" dirty="0"/>
          </a:p>
        </p:txBody>
      </p:sp>
      <p:sp>
        <p:nvSpPr>
          <p:cNvPr id="3080" name="Rectangle 8">
            <a:hlinkClick r:id="rId3" action="ppaction://hlinksldjump"/>
          </p:cNvPr>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3081" name="Rectangle 9">
            <a:hlinkClick r:id="rId4"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a:solidFill>
                  <a:schemeClr val="bg1"/>
                </a:solidFill>
              </a:rPr>
              <a:t>Photos</a:t>
            </a:r>
          </a:p>
        </p:txBody>
      </p:sp>
      <p:sp>
        <p:nvSpPr>
          <p:cNvPr id="3082"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3"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4"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3085"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3086"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3093" name="Text Box 21">
            <a:hlinkClick r:id="rId3" action="ppaction://hlinksldjump"/>
          </p:cNvPr>
          <p:cNvSpPr txBox="1">
            <a:spLocks noChangeArrowheads="1"/>
          </p:cNvSpPr>
          <p:nvPr/>
        </p:nvSpPr>
        <p:spPr bwMode="auto">
          <a:xfrm>
            <a:off x="3581400" y="1143001"/>
            <a:ext cx="838200" cy="276999"/>
          </a:xfrm>
          <a:prstGeom prst="rect">
            <a:avLst/>
          </a:prstGeom>
          <a:solidFill>
            <a:srgbClr val="D9DCE7"/>
          </a:solidFill>
          <a:ln w="9525">
            <a:noFill/>
            <a:miter lim="800000"/>
            <a:headEnd/>
            <a:tailEnd/>
          </a:ln>
        </p:spPr>
        <p:txBody>
          <a:bodyPr wrap="square">
            <a:spAutoFit/>
          </a:bodyPr>
          <a:lstStyle/>
          <a:p>
            <a:pPr algn="ctr">
              <a:spcBef>
                <a:spcPct val="50000"/>
              </a:spcBef>
            </a:pPr>
            <a:r>
              <a:rPr lang="en-US" sz="1200">
                <a:solidFill>
                  <a:schemeClr val="accent2"/>
                </a:solidFill>
              </a:rPr>
              <a:t>Wall</a:t>
            </a:r>
          </a:p>
        </p:txBody>
      </p:sp>
      <p:sp>
        <p:nvSpPr>
          <p:cNvPr id="3094" name="Text Box 22"/>
          <p:cNvSpPr txBox="1">
            <a:spLocks noChangeArrowheads="1"/>
          </p:cNvSpPr>
          <p:nvPr/>
        </p:nvSpPr>
        <p:spPr bwMode="auto">
          <a:xfrm>
            <a:off x="4419600" y="1143000"/>
            <a:ext cx="762000" cy="276999"/>
          </a:xfrm>
          <a:prstGeom prst="rect">
            <a:avLst/>
          </a:prstGeom>
          <a:solidFill>
            <a:schemeClr val="bg1"/>
          </a:solidFill>
          <a:ln w="9525">
            <a:solidFill>
              <a:schemeClr val="bg1"/>
            </a:solidFill>
            <a:miter lim="800000"/>
            <a:headEnd/>
            <a:tailEnd/>
          </a:ln>
        </p:spPr>
        <p:txBody>
          <a:bodyPr wrap="square">
            <a:spAutoFit/>
          </a:bodyPr>
          <a:lstStyle/>
          <a:p>
            <a:pPr algn="ctr">
              <a:spcBef>
                <a:spcPct val="50000"/>
              </a:spcBef>
            </a:pPr>
            <a:r>
              <a:rPr lang="en-US" sz="1200" dirty="0">
                <a:solidFill>
                  <a:srgbClr val="3333CC"/>
                </a:solidFill>
              </a:rPr>
              <a:t>Info</a:t>
            </a:r>
          </a:p>
        </p:txBody>
      </p:sp>
      <p:sp>
        <p:nvSpPr>
          <p:cNvPr id="3095" name="Text Box 23">
            <a:hlinkClick r:id="rId4"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wrap="square">
            <a:spAutoFit/>
          </a:bodyPr>
          <a:lstStyle/>
          <a:p>
            <a:pPr algn="ctr">
              <a:spcBef>
                <a:spcPct val="50000"/>
              </a:spcBef>
            </a:pPr>
            <a:r>
              <a:rPr lang="en-US" sz="1200">
                <a:solidFill>
                  <a:srgbClr val="3333CC"/>
                </a:solidFill>
              </a:rPr>
              <a:t>Photos</a:t>
            </a:r>
          </a:p>
        </p:txBody>
      </p:sp>
      <p:sp>
        <p:nvSpPr>
          <p:cNvPr id="3097" name="Text Box 25"/>
          <p:cNvSpPr txBox="1">
            <a:spLocks noChangeArrowheads="1"/>
          </p:cNvSpPr>
          <p:nvPr/>
        </p:nvSpPr>
        <p:spPr bwMode="auto">
          <a:xfrm>
            <a:off x="3657600" y="1600200"/>
            <a:ext cx="1676400"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3098" name="Text Box 26"/>
          <p:cNvSpPr txBox="1">
            <a:spLocks noChangeArrowheads="1"/>
          </p:cNvSpPr>
          <p:nvPr/>
        </p:nvSpPr>
        <p:spPr bwMode="auto">
          <a:xfrm>
            <a:off x="3657600" y="1905000"/>
            <a:ext cx="4953000" cy="369332"/>
          </a:xfrm>
          <a:prstGeom prst="rect">
            <a:avLst/>
          </a:prstGeom>
          <a:solidFill>
            <a:schemeClr val="bg1"/>
          </a:solidFill>
          <a:ln w="9525">
            <a:noFill/>
            <a:miter lim="800000"/>
            <a:headEnd/>
            <a:tailEnd/>
          </a:ln>
        </p:spPr>
        <p:txBody>
          <a:bodyPr wrap="square">
            <a:spAutoFit/>
          </a:bodyPr>
          <a:lstStyle/>
          <a:p>
            <a:pPr>
              <a:spcBef>
                <a:spcPct val="50000"/>
              </a:spcBef>
            </a:pPr>
            <a:endParaRPr lang="en-US"/>
          </a:p>
        </p:txBody>
      </p:sp>
      <p:sp>
        <p:nvSpPr>
          <p:cNvPr id="3099" name="Text Box 27"/>
          <p:cNvSpPr txBox="1">
            <a:spLocks noChangeArrowheads="1"/>
          </p:cNvSpPr>
          <p:nvPr/>
        </p:nvSpPr>
        <p:spPr bwMode="auto">
          <a:xfrm>
            <a:off x="3657600" y="1600201"/>
            <a:ext cx="1905000" cy="369332"/>
          </a:xfrm>
          <a:prstGeom prst="rect">
            <a:avLst/>
          </a:prstGeom>
          <a:noFill/>
          <a:ln w="9525">
            <a:noFill/>
            <a:miter lim="800000"/>
            <a:headEnd/>
            <a:tailEnd/>
          </a:ln>
        </p:spPr>
        <p:txBody>
          <a:bodyPr wrap="square">
            <a:spAutoFit/>
          </a:bodyPr>
          <a:lstStyle/>
          <a:p>
            <a:pPr>
              <a:spcBef>
                <a:spcPct val="50000"/>
              </a:spcBef>
            </a:pPr>
            <a:r>
              <a:rPr lang="en-US" b="1" dirty="0"/>
              <a:t>Information</a:t>
            </a:r>
          </a:p>
        </p:txBody>
      </p:sp>
      <p:sp>
        <p:nvSpPr>
          <p:cNvPr id="3100" name="Text Box 28"/>
          <p:cNvSpPr txBox="1">
            <a:spLocks noChangeArrowheads="1"/>
          </p:cNvSpPr>
          <p:nvPr/>
        </p:nvSpPr>
        <p:spPr bwMode="auto">
          <a:xfrm>
            <a:off x="1676400" y="2590800"/>
            <a:ext cx="1600200" cy="261610"/>
          </a:xfrm>
          <a:prstGeom prst="rect">
            <a:avLst/>
          </a:prstGeom>
          <a:solidFill>
            <a:srgbClr val="EAECF2"/>
          </a:solidFill>
          <a:ln w="9525">
            <a:noFill/>
            <a:miter lim="800000"/>
            <a:headEnd/>
            <a:tailEnd/>
          </a:ln>
        </p:spPr>
        <p:txBody>
          <a:bodyPr wrap="square">
            <a:spAutoFit/>
          </a:bodyPr>
          <a:lstStyle/>
          <a:p>
            <a:pPr>
              <a:spcBef>
                <a:spcPct val="50000"/>
              </a:spcBef>
            </a:pPr>
            <a:r>
              <a:rPr lang="en-US" sz="1100" dirty="0"/>
              <a:t>Info</a:t>
            </a:r>
          </a:p>
        </p:txBody>
      </p:sp>
      <p:sp>
        <p:nvSpPr>
          <p:cNvPr id="3104" name="Text Box 32"/>
          <p:cNvSpPr txBox="1">
            <a:spLocks noChangeArrowheads="1"/>
          </p:cNvSpPr>
          <p:nvPr/>
        </p:nvSpPr>
        <p:spPr bwMode="auto">
          <a:xfrm>
            <a:off x="1676400" y="2819400"/>
            <a:ext cx="1600200" cy="261610"/>
          </a:xfrm>
          <a:prstGeom prst="rect">
            <a:avLst/>
          </a:prstGeom>
          <a:noFill/>
          <a:ln w="9525">
            <a:noFill/>
            <a:miter lim="800000"/>
            <a:headEnd/>
            <a:tailEnd/>
          </a:ln>
        </p:spPr>
        <p:txBody>
          <a:bodyPr wrap="square">
            <a:spAutoFit/>
          </a:bodyPr>
          <a:lstStyle/>
          <a:p>
            <a:pPr>
              <a:spcBef>
                <a:spcPct val="50000"/>
              </a:spcBef>
            </a:pPr>
            <a:r>
              <a:rPr lang="en-US" sz="1100" dirty="0"/>
              <a:t>Photos</a:t>
            </a:r>
          </a:p>
        </p:txBody>
      </p:sp>
      <p:sp>
        <p:nvSpPr>
          <p:cNvPr id="3105" name="Line 33"/>
          <p:cNvSpPr>
            <a:spLocks noChangeShapeType="1"/>
          </p:cNvSpPr>
          <p:nvPr/>
        </p:nvSpPr>
        <p:spPr bwMode="auto">
          <a:xfrm>
            <a:off x="5181600" y="1731335"/>
            <a:ext cx="3276600" cy="0"/>
          </a:xfrm>
          <a:prstGeom prst="line">
            <a:avLst/>
          </a:prstGeom>
          <a:noFill/>
          <a:ln w="9525">
            <a:solidFill>
              <a:srgbClr val="C0C0C0"/>
            </a:solidFill>
            <a:round/>
            <a:headEnd/>
            <a:tailEnd/>
          </a:ln>
        </p:spPr>
        <p:txBody>
          <a:bodyPr/>
          <a:lstStyle/>
          <a:p>
            <a:endParaRPr lang="en-US" sz="2800"/>
          </a:p>
        </p:txBody>
      </p:sp>
      <p:sp>
        <p:nvSpPr>
          <p:cNvPr id="3106" name="Text Box 34"/>
          <p:cNvSpPr txBox="1">
            <a:spLocks noChangeArrowheads="1"/>
          </p:cNvSpPr>
          <p:nvPr/>
        </p:nvSpPr>
        <p:spPr bwMode="auto">
          <a:xfrm>
            <a:off x="3657600" y="1892805"/>
            <a:ext cx="7155712" cy="338554"/>
          </a:xfrm>
          <a:prstGeom prst="rect">
            <a:avLst/>
          </a:prstGeom>
          <a:noFill/>
          <a:ln w="9525">
            <a:noFill/>
            <a:miter lim="800000"/>
            <a:headEnd/>
            <a:tailEnd/>
          </a:ln>
        </p:spPr>
        <p:txBody>
          <a:bodyPr wrap="square">
            <a:spAutoFit/>
          </a:bodyPr>
          <a:lstStyle/>
          <a:p>
            <a:r>
              <a:rPr lang="en-US" sz="1600" dirty="0"/>
              <a:t>Professor of Statistics, School of Computing Sciences, University of East Anglia</a:t>
            </a:r>
          </a:p>
        </p:txBody>
      </p:sp>
      <p:sp>
        <p:nvSpPr>
          <p:cNvPr id="3113" name="Text Box 41"/>
          <p:cNvSpPr txBox="1">
            <a:spLocks noChangeArrowheads="1"/>
          </p:cNvSpPr>
          <p:nvPr/>
        </p:nvSpPr>
        <p:spPr bwMode="auto">
          <a:xfrm>
            <a:off x="3657600" y="3046222"/>
            <a:ext cx="2860158" cy="369332"/>
          </a:xfrm>
          <a:prstGeom prst="rect">
            <a:avLst/>
          </a:prstGeom>
          <a:noFill/>
          <a:ln w="9525">
            <a:noFill/>
            <a:miter lim="800000"/>
            <a:headEnd/>
            <a:tailEnd/>
          </a:ln>
        </p:spPr>
        <p:txBody>
          <a:bodyPr wrap="square">
            <a:spAutoFit/>
          </a:bodyPr>
          <a:lstStyle/>
          <a:p>
            <a:pPr>
              <a:spcBef>
                <a:spcPct val="50000"/>
              </a:spcBef>
            </a:pPr>
            <a:r>
              <a:rPr lang="en-US" b="1" dirty="0"/>
              <a:t>Contact Information</a:t>
            </a:r>
          </a:p>
        </p:txBody>
      </p:sp>
      <p:sp>
        <p:nvSpPr>
          <p:cNvPr id="3114" name="Line 42"/>
          <p:cNvSpPr>
            <a:spLocks noChangeShapeType="1"/>
          </p:cNvSpPr>
          <p:nvPr/>
        </p:nvSpPr>
        <p:spPr bwMode="auto">
          <a:xfrm>
            <a:off x="5943600" y="3309610"/>
            <a:ext cx="2667000" cy="0"/>
          </a:xfrm>
          <a:prstGeom prst="line">
            <a:avLst/>
          </a:prstGeom>
          <a:noFill/>
          <a:ln w="9525">
            <a:solidFill>
              <a:srgbClr val="C0C0C0"/>
            </a:solidFill>
            <a:round/>
            <a:headEnd/>
            <a:tailEnd/>
          </a:ln>
        </p:spPr>
        <p:txBody>
          <a:bodyPr/>
          <a:lstStyle/>
          <a:p>
            <a:endParaRPr lang="en-US" sz="2800"/>
          </a:p>
        </p:txBody>
      </p:sp>
      <p:pic>
        <p:nvPicPr>
          <p:cNvPr id="4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sp>
        <p:nvSpPr>
          <p:cNvPr id="45" name="Text Box 33"/>
          <p:cNvSpPr txBox="1">
            <a:spLocks noChangeArrowheads="1"/>
          </p:cNvSpPr>
          <p:nvPr/>
        </p:nvSpPr>
        <p:spPr bwMode="auto">
          <a:xfrm>
            <a:off x="1676400" y="2362200"/>
            <a:ext cx="1600200" cy="261610"/>
          </a:xfrm>
          <a:prstGeom prst="rect">
            <a:avLst/>
          </a:prstGeom>
          <a:noFill/>
          <a:ln w="9525">
            <a:noFill/>
            <a:miter lim="800000"/>
            <a:headEnd/>
            <a:tailEnd/>
          </a:ln>
        </p:spPr>
        <p:txBody>
          <a:bodyPr wrap="square">
            <a:spAutoFit/>
          </a:bodyPr>
          <a:lstStyle/>
          <a:p>
            <a:pPr>
              <a:spcBef>
                <a:spcPct val="50000"/>
              </a:spcBef>
            </a:pPr>
            <a:r>
              <a:rPr lang="en-US" sz="1100" dirty="0"/>
              <a:t>Wall</a:t>
            </a:r>
          </a:p>
        </p:txBody>
      </p:sp>
      <p:sp>
        <p:nvSpPr>
          <p:cNvPr id="46" name="Text Box 33"/>
          <p:cNvSpPr txBox="1">
            <a:spLocks noChangeArrowheads="1"/>
          </p:cNvSpPr>
          <p:nvPr/>
        </p:nvSpPr>
        <p:spPr bwMode="auto">
          <a:xfrm>
            <a:off x="1676400" y="3048000"/>
            <a:ext cx="1600200" cy="261610"/>
          </a:xfrm>
          <a:prstGeom prst="rect">
            <a:avLst/>
          </a:prstGeom>
          <a:noFill/>
          <a:ln w="9525">
            <a:noFill/>
            <a:miter lim="800000"/>
            <a:headEnd/>
            <a:tailEnd/>
          </a:ln>
        </p:spPr>
        <p:txBody>
          <a:bodyPr wrap="square">
            <a:spAutoFit/>
          </a:bodyPr>
          <a:lstStyle/>
          <a:p>
            <a:pPr>
              <a:spcBef>
                <a:spcPct val="50000"/>
              </a:spcBef>
            </a:pPr>
            <a:r>
              <a:rPr lang="en-US" sz="1100" dirty="0"/>
              <a:t>Friends</a:t>
            </a:r>
          </a:p>
        </p:txBody>
      </p:sp>
      <p:pic>
        <p:nvPicPr>
          <p:cNvPr id="29" name="Picture 28">
            <a:extLst>
              <a:ext uri="{FF2B5EF4-FFF2-40B4-BE49-F238E27FC236}">
                <a16:creationId xmlns:a16="http://schemas.microsoft.com/office/drawing/2014/main" id="{BE55AD9C-A1AB-4090-B888-3BAA1DD17C7D}"/>
              </a:ext>
            </a:extLst>
          </p:cNvPr>
          <p:cNvPicPr>
            <a:picLocks noChangeAspect="1"/>
          </p:cNvPicPr>
          <p:nvPr/>
        </p:nvPicPr>
        <p:blipFill>
          <a:blip r:embed="rId6"/>
          <a:stretch>
            <a:fillRect/>
          </a:stretch>
        </p:blipFill>
        <p:spPr>
          <a:xfrm>
            <a:off x="1673225" y="467195"/>
            <a:ext cx="1384300" cy="1881875"/>
          </a:xfrm>
          <a:prstGeom prst="rect">
            <a:avLst/>
          </a:prstGeom>
        </p:spPr>
      </p:pic>
    </p:spTree>
    <p:extLst>
      <p:ext uri="{BB962C8B-B14F-4D97-AF65-F5344CB8AC3E}">
        <p14:creationId xmlns:p14="http://schemas.microsoft.com/office/powerpoint/2010/main" val="6164995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Elena </a:t>
            </a:r>
            <a:r>
              <a:rPr lang="en-US" sz="2000" dirty="0" err="1"/>
              <a:t>Kulinskaya</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mc:AlternateContent xmlns:mc="http://schemas.openxmlformats.org/markup-compatibility/2006">
        <mc:Choice xmlns:a14="http://schemas.microsoft.com/office/drawing/2010/main" Requires="a14">
          <p:sp>
            <p:nvSpPr>
              <p:cNvPr id="2074" name="Text Box 29"/>
              <p:cNvSpPr txBox="1">
                <a:spLocks noChangeArrowheads="1"/>
              </p:cNvSpPr>
              <p:nvPr/>
            </p:nvSpPr>
            <p:spPr bwMode="auto">
              <a:xfrm>
                <a:off x="4114800" y="1905000"/>
                <a:ext cx="6790366" cy="4801314"/>
              </a:xfrm>
              <a:prstGeom prst="rect">
                <a:avLst/>
              </a:prstGeom>
              <a:solidFill>
                <a:schemeClr val="bg1"/>
              </a:solidFill>
              <a:ln w="9525">
                <a:noFill/>
                <a:miter lim="800000"/>
                <a:headEnd/>
                <a:tailEnd/>
              </a:ln>
            </p:spPr>
            <p:txBody>
              <a:bodyPr wrap="square">
                <a:spAutoFit/>
              </a:bodyPr>
              <a:lstStyle/>
              <a:p>
                <a:r>
                  <a:rPr lang="en-US" dirty="0"/>
                  <a:t>We congratulate David Hoaglin on this important and very timely critique of the manner in which the statistic Q is currently used in meta-analysis.</a:t>
                </a:r>
              </a:p>
              <a:p>
                <a:endParaRPr lang="en-US" dirty="0"/>
              </a:p>
              <a:p>
                <a:r>
                  <a:rPr lang="en-US" dirty="0"/>
                  <a:t>The distribution of the Q statistic very much depends on the effect measure used.</a:t>
                </a:r>
              </a:p>
              <a:p>
                <a:endParaRPr lang="en-US" dirty="0"/>
              </a:p>
              <a:p>
                <a:r>
                  <a:rPr lang="en-US" dirty="0"/>
                  <a:t>*We have investigated the moments and the distribution of Q for several effect measures: difference of means, standardized mean difference ,risk difference , and log odds ratio. In all cases, the mean of Q is not </a:t>
                </a:r>
                <a14:m>
                  <m:oMath xmlns:m="http://schemas.openxmlformats.org/officeDocument/2006/math">
                    <m:r>
                      <a:rPr lang="en-US" i="1" dirty="0">
                        <a:latin typeface="Cambria Math" panose="02040503050406030204" pitchFamily="18" charset="0"/>
                      </a:rPr>
                      <m:t>𝐾</m:t>
                    </m:r>
                    <m:r>
                      <a:rPr lang="en-US" i="1" dirty="0">
                        <a:latin typeface="Cambria Math" panose="02040503050406030204" pitchFamily="18" charset="0"/>
                      </a:rPr>
                      <m:t>−</m:t>
                    </m:r>
                    <m:r>
                      <a:rPr lang="en-US" i="1" dirty="0">
                        <a:latin typeface="Cambria Math" panose="02040503050406030204" pitchFamily="18" charset="0"/>
                      </a:rPr>
                      <m:t>1</m:t>
                    </m:r>
                  </m:oMath>
                </a14:m>
                <a:r>
                  <a:rPr lang="en-US" dirty="0"/>
                  <a:t> (without the normality assumption for the effect sizes).</a:t>
                </a:r>
              </a:p>
              <a:p>
                <a:endParaRPr lang="en-US" dirty="0"/>
              </a:p>
              <a:p>
                <a:r>
                  <a:rPr lang="en-US" dirty="0"/>
                  <a:t>For each effect size, the mean [E(Q)] can be either smaller or larger, depending on the effect measure in question </a:t>
                </a:r>
                <a:r>
                  <a:rPr lang="en-US" b="1" dirty="0"/>
                  <a:t>(larger for the difference of means and smaller for the other measures)</a:t>
                </a:r>
                <a:r>
                  <a:rPr lang="en-US" dirty="0"/>
                  <a:t>. Further, the mean of Q will depend not only on the number of studies K but also on all of the other parameters involved (e.g. study sizes and weights)</a:t>
                </a:r>
                <a:endParaRPr lang="he-IL" dirty="0"/>
              </a:p>
            </p:txBody>
          </p:sp>
        </mc:Choice>
        <mc:Fallback>
          <p:sp>
            <p:nvSpPr>
              <p:cNvPr id="2074" name="Text Box 29"/>
              <p:cNvSpPr txBox="1">
                <a:spLocks noRot="1" noChangeAspect="1" noMove="1" noResize="1" noEditPoints="1" noAdjustHandles="1" noChangeArrowheads="1" noChangeShapeType="1" noTextEdit="1"/>
              </p:cNvSpPr>
              <p:nvPr/>
            </p:nvSpPr>
            <p:spPr bwMode="auto">
              <a:xfrm>
                <a:off x="4114800" y="1905000"/>
                <a:ext cx="6790366" cy="4801314"/>
              </a:xfrm>
              <a:prstGeom prst="rect">
                <a:avLst/>
              </a:prstGeom>
              <a:blipFill>
                <a:blip r:embed="rId5"/>
                <a:stretch>
                  <a:fillRect l="-718" t="-762" r="-808" b="-1017"/>
                </a:stretch>
              </a:blipFill>
              <a:ln w="9525">
                <a:noFill/>
                <a:miter lim="800000"/>
                <a:headEnd/>
                <a:tailEnd/>
              </a:ln>
            </p:spPr>
            <p:txBody>
              <a:bodyPr/>
              <a:lstStyle/>
              <a:p>
                <a:r>
                  <a:rPr lang="he-IL">
                    <a:noFill/>
                  </a:rPr>
                  <a:t> </a:t>
                </a:r>
              </a:p>
            </p:txBody>
          </p:sp>
        </mc:Fallback>
      </mc:AlternateContent>
      <p:sp>
        <p:nvSpPr>
          <p:cNvPr id="2076" name="Text Box 31"/>
          <p:cNvSpPr txBox="1">
            <a:spLocks noChangeArrowheads="1"/>
          </p:cNvSpPr>
          <p:nvPr/>
        </p:nvSpPr>
        <p:spPr bwMode="auto">
          <a:xfrm>
            <a:off x="10109791" y="1642178"/>
            <a:ext cx="558209" cy="276999"/>
          </a:xfrm>
          <a:prstGeom prst="rect">
            <a:avLst/>
          </a:prstGeom>
          <a:solidFill>
            <a:srgbClr val="666699"/>
          </a:solidFill>
          <a:ln w="9525">
            <a:noFill/>
            <a:miter lim="800000"/>
            <a:headEnd/>
            <a:tailEnd/>
          </a:ln>
        </p:spPr>
        <p:txBody>
          <a:bodyPr wrap="square">
            <a:spAutoFit/>
          </a:bodyPr>
          <a:lstStyle/>
          <a:p>
            <a:pPr>
              <a:spcBef>
                <a:spcPct val="50000"/>
              </a:spcBef>
            </a:pPr>
            <a:r>
              <a:rPr lang="en-US" sz="1200" dirty="0">
                <a:solidFill>
                  <a:schemeClr val="bg1"/>
                </a:solidFill>
              </a:rPr>
              <a:t>Share</a:t>
            </a:r>
          </a:p>
        </p:txBody>
      </p:sp>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6"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7"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7"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a:t>Gauss</a:t>
            </a:r>
          </a:p>
        </p:txBody>
      </p:sp>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067559" y="1539632"/>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err="1">
                <a:solidFill>
                  <a:srgbClr val="666699"/>
                </a:solidFill>
              </a:rPr>
              <a:t>Kuliniskaya</a:t>
            </a:r>
            <a:r>
              <a:rPr lang="en-US" sz="1800" b="1" dirty="0">
                <a:solidFill>
                  <a:srgbClr val="666699"/>
                </a:solidFill>
              </a:rPr>
              <a:t> </a:t>
            </a:r>
            <a:r>
              <a:rPr lang="en-US" sz="1800" dirty="0">
                <a:solidFill>
                  <a:schemeClr val="tx1"/>
                </a:solidFill>
              </a:rPr>
              <a:t>commented on </a:t>
            </a:r>
            <a:r>
              <a:rPr lang="en-US" sz="1800" b="1" dirty="0" err="1">
                <a:solidFill>
                  <a:srgbClr val="666699"/>
                </a:solidFill>
              </a:rPr>
              <a:t>Hoaglin’s</a:t>
            </a:r>
            <a:r>
              <a:rPr lang="en-US" sz="1800" b="1" dirty="0">
                <a:solidFill>
                  <a:srgbClr val="666699"/>
                </a:solidFill>
              </a:rPr>
              <a:t> paper:</a:t>
            </a:r>
          </a:p>
        </p:txBody>
      </p:sp>
      <p:pic>
        <p:nvPicPr>
          <p:cNvPr id="31" name="Picture 30">
            <a:extLst>
              <a:ext uri="{FF2B5EF4-FFF2-40B4-BE49-F238E27FC236}">
                <a16:creationId xmlns:a16="http://schemas.microsoft.com/office/drawing/2014/main" id="{54139F3E-BB22-418C-9DDD-9A451A9152C4}"/>
              </a:ext>
            </a:extLst>
          </p:cNvPr>
          <p:cNvPicPr>
            <a:picLocks noChangeAspect="1"/>
          </p:cNvPicPr>
          <p:nvPr/>
        </p:nvPicPr>
        <p:blipFill>
          <a:blip r:embed="rId8"/>
          <a:stretch>
            <a:fillRect/>
          </a:stretch>
        </p:blipFill>
        <p:spPr>
          <a:xfrm>
            <a:off x="1673225" y="467195"/>
            <a:ext cx="1384300" cy="1881875"/>
          </a:xfrm>
          <a:prstGeom prst="rect">
            <a:avLst/>
          </a:prstGeom>
        </p:spPr>
      </p:pic>
    </p:spTree>
    <p:extLst>
      <p:ext uri="{BB962C8B-B14F-4D97-AF65-F5344CB8AC3E}">
        <p14:creationId xmlns:p14="http://schemas.microsoft.com/office/powerpoint/2010/main" val="12295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Elena </a:t>
            </a:r>
            <a:r>
              <a:rPr lang="en-US" sz="2000" dirty="0" err="1"/>
              <a:t>Kulinskaya</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mc:AlternateContent xmlns:mc="http://schemas.openxmlformats.org/markup-compatibility/2006">
        <mc:Choice xmlns:a14="http://schemas.microsoft.com/office/drawing/2010/main" Requires="a14">
          <p:sp>
            <p:nvSpPr>
              <p:cNvPr id="2074" name="Text Box 29"/>
              <p:cNvSpPr txBox="1">
                <a:spLocks noChangeArrowheads="1"/>
              </p:cNvSpPr>
              <p:nvPr/>
            </p:nvSpPr>
            <p:spPr bwMode="auto">
              <a:xfrm>
                <a:off x="4114800" y="1798670"/>
                <a:ext cx="6790366" cy="5078313"/>
              </a:xfrm>
              <a:prstGeom prst="rect">
                <a:avLst/>
              </a:prstGeom>
              <a:solidFill>
                <a:schemeClr val="bg1"/>
              </a:solidFill>
              <a:ln w="9525">
                <a:noFill/>
                <a:miter lim="800000"/>
                <a:headEnd/>
                <a:tailEnd/>
              </a:ln>
            </p:spPr>
            <p:txBody>
              <a:bodyPr wrap="square">
                <a:spAutoFit/>
              </a:bodyPr>
              <a:lstStyle/>
              <a:p>
                <a:r>
                  <a:rPr lang="en-US" dirty="0"/>
                  <a:t>*</a:t>
                </a:r>
                <a:r>
                  <a:rPr lang="en-US" dirty="0" err="1"/>
                  <a:t>Hoaglin</a:t>
                </a:r>
                <a:r>
                  <a:rPr lang="en-US" dirty="0"/>
                  <a:t> mentions the substantial probability of obtaining a large value of I</a:t>
                </a:r>
                <a:r>
                  <a:rPr lang="en-US" baseline="30000" dirty="0"/>
                  <a:t>2</a:t>
                </a:r>
                <a:r>
                  <a:rPr lang="en-US" dirty="0"/>
                  <a:t> even under homogeneity. Another, perhaps more important, drawback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oMath>
                </a14:m>
                <a:r>
                  <a:rPr lang="en-US" dirty="0"/>
                  <a:t> is its dependence on the sizes of the individual studies</a:t>
                </a:r>
              </a:p>
              <a:p>
                <a:endParaRPr lang="en-US" dirty="0"/>
              </a:p>
              <a:p>
                <a:r>
                  <a:rPr lang="en-US" dirty="0"/>
                  <a:t>Under heterogeneity, for a fixed K, the larger the study sizes, the larger is the value of I</a:t>
                </a:r>
                <a:r>
                  <a:rPr lang="en-US" baseline="30000" dirty="0"/>
                  <a:t>2</a:t>
                </a:r>
                <a:r>
                  <a:rPr lang="en-US" dirty="0"/>
                  <a:t>, converging to 100% in the limit.</a:t>
                </a:r>
              </a:p>
              <a:p>
                <a:endParaRPr lang="en-US" dirty="0"/>
              </a:p>
              <a:p>
                <a:r>
                  <a:rPr lang="en-US" dirty="0"/>
                  <a:t>To our mind, this list of important problems with I</a:t>
                </a:r>
                <a:r>
                  <a:rPr lang="en-US" baseline="30000" dirty="0"/>
                  <a:t>2</a:t>
                </a:r>
                <a:r>
                  <a:rPr lang="en-US" dirty="0"/>
                  <a:t> suggests that </a:t>
                </a:r>
                <a:r>
                  <a:rPr lang="en-US" b="1" dirty="0"/>
                  <a:t>its use in the practice of meta-analysis should be discouraged.</a:t>
                </a:r>
              </a:p>
              <a:p>
                <a:endParaRPr lang="en-US" dirty="0"/>
              </a:p>
              <a:p>
                <a:r>
                  <a:rPr lang="en-US" dirty="0"/>
                  <a:t>The single reason behind these numerous faults of standard meta-analysis practice: the misguided convention of treating various effect measures as normally distributed and their estimated variances as being constant.</a:t>
                </a:r>
              </a:p>
              <a:p>
                <a:endParaRPr lang="en-US" dirty="0"/>
              </a:p>
              <a:p>
                <a:r>
                  <a:rPr lang="en-US" dirty="0"/>
                  <a:t>In our own work, we have noticed that a large number of studies K usually require larger study sizes for theoretical results to hold.</a:t>
                </a:r>
                <a:endParaRPr lang="he-IL" dirty="0"/>
              </a:p>
            </p:txBody>
          </p:sp>
        </mc:Choice>
        <mc:Fallback>
          <p:sp>
            <p:nvSpPr>
              <p:cNvPr id="2074" name="Text Box 29"/>
              <p:cNvSpPr txBox="1">
                <a:spLocks noRot="1" noChangeAspect="1" noMove="1" noResize="1" noEditPoints="1" noAdjustHandles="1" noChangeArrowheads="1" noChangeShapeType="1" noTextEdit="1"/>
              </p:cNvSpPr>
              <p:nvPr/>
            </p:nvSpPr>
            <p:spPr bwMode="auto">
              <a:xfrm>
                <a:off x="4114800" y="1798670"/>
                <a:ext cx="6790366" cy="5078313"/>
              </a:xfrm>
              <a:prstGeom prst="rect">
                <a:avLst/>
              </a:prstGeom>
              <a:blipFill>
                <a:blip r:embed="rId5"/>
                <a:stretch>
                  <a:fillRect l="-718" t="-600" r="-808" b="-960"/>
                </a:stretch>
              </a:blipFill>
              <a:ln w="9525">
                <a:noFill/>
                <a:miter lim="800000"/>
                <a:headEnd/>
                <a:tailEnd/>
              </a:ln>
            </p:spPr>
            <p:txBody>
              <a:bodyPr/>
              <a:lstStyle/>
              <a:p>
                <a:r>
                  <a:rPr lang="he-IL">
                    <a:noFill/>
                  </a:rPr>
                  <a:t> </a:t>
                </a:r>
              </a:p>
            </p:txBody>
          </p:sp>
        </mc:Fallback>
      </mc:AlternateContent>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6"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7"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7"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a:t>Gauss</a:t>
            </a:r>
          </a:p>
        </p:txBody>
      </p:sp>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114800" y="1461971"/>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a:t>
            </a:r>
          </a:p>
        </p:txBody>
      </p:sp>
      <p:pic>
        <p:nvPicPr>
          <p:cNvPr id="31" name="Picture 30">
            <a:extLst>
              <a:ext uri="{FF2B5EF4-FFF2-40B4-BE49-F238E27FC236}">
                <a16:creationId xmlns:a16="http://schemas.microsoft.com/office/drawing/2014/main" id="{54139F3E-BB22-418C-9DDD-9A451A9152C4}"/>
              </a:ext>
            </a:extLst>
          </p:cNvPr>
          <p:cNvPicPr>
            <a:picLocks noChangeAspect="1"/>
          </p:cNvPicPr>
          <p:nvPr/>
        </p:nvPicPr>
        <p:blipFill>
          <a:blip r:embed="rId8"/>
          <a:stretch>
            <a:fillRect/>
          </a:stretch>
        </p:blipFill>
        <p:spPr>
          <a:xfrm>
            <a:off x="1673225" y="467195"/>
            <a:ext cx="1384300" cy="1881875"/>
          </a:xfrm>
          <a:prstGeom prst="rect">
            <a:avLst/>
          </a:prstGeom>
        </p:spPr>
      </p:pic>
    </p:spTree>
    <p:extLst>
      <p:ext uri="{BB962C8B-B14F-4D97-AF65-F5344CB8AC3E}">
        <p14:creationId xmlns:p14="http://schemas.microsoft.com/office/powerpoint/2010/main" val="2250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7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Elena </a:t>
            </a:r>
            <a:r>
              <a:rPr lang="en-US" sz="2000" dirty="0" err="1"/>
              <a:t>Kulinskaya</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2074" name="Text Box 29"/>
          <p:cNvSpPr txBox="1">
            <a:spLocks noChangeArrowheads="1"/>
          </p:cNvSpPr>
          <p:nvPr/>
        </p:nvSpPr>
        <p:spPr bwMode="auto">
          <a:xfrm>
            <a:off x="4114800" y="1798670"/>
            <a:ext cx="6790366" cy="2031325"/>
          </a:xfrm>
          <a:prstGeom prst="rect">
            <a:avLst/>
          </a:prstGeom>
          <a:solidFill>
            <a:schemeClr val="bg1"/>
          </a:solidFill>
          <a:ln w="9525">
            <a:noFill/>
            <a:miter lim="800000"/>
            <a:headEnd/>
            <a:tailEnd/>
          </a:ln>
        </p:spPr>
        <p:txBody>
          <a:bodyPr wrap="square">
            <a:spAutoFit/>
          </a:bodyPr>
          <a:lstStyle/>
          <a:p>
            <a:r>
              <a:rPr lang="en-US" dirty="0"/>
              <a:t>*Another important example of lurking danger in meta-analysis in the case of moderate study sizes and large K is the issue of small biases. For example, estimates of log odds ratios are typically biased. This bias is small when the study size is large, but it is not negligible. When combining log odds ratios from K studies, the combined log odds ratio has the same bias, but much smaller variance. Thus, a very precise but biased result is obtained.</a:t>
            </a:r>
            <a:endParaRPr lang="he-IL" dirty="0"/>
          </a:p>
        </p:txBody>
      </p:sp>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6"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6"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a:t>Gauss</a:t>
            </a:r>
          </a:p>
        </p:txBody>
      </p:sp>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114800" y="1461971"/>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a:t>
            </a:r>
          </a:p>
        </p:txBody>
      </p:sp>
      <p:pic>
        <p:nvPicPr>
          <p:cNvPr id="31" name="Picture 30">
            <a:extLst>
              <a:ext uri="{FF2B5EF4-FFF2-40B4-BE49-F238E27FC236}">
                <a16:creationId xmlns:a16="http://schemas.microsoft.com/office/drawing/2014/main" id="{54139F3E-BB22-418C-9DDD-9A451A9152C4}"/>
              </a:ext>
            </a:extLst>
          </p:cNvPr>
          <p:cNvPicPr>
            <a:picLocks noChangeAspect="1"/>
          </p:cNvPicPr>
          <p:nvPr/>
        </p:nvPicPr>
        <p:blipFill>
          <a:blip r:embed="rId7"/>
          <a:stretch>
            <a:fillRect/>
          </a:stretch>
        </p:blipFill>
        <p:spPr>
          <a:xfrm>
            <a:off x="1673225" y="467195"/>
            <a:ext cx="1384300" cy="1881875"/>
          </a:xfrm>
          <a:prstGeom prst="rect">
            <a:avLst/>
          </a:prstGeom>
        </p:spPr>
      </p:pic>
    </p:spTree>
    <p:extLst>
      <p:ext uri="{BB962C8B-B14F-4D97-AF65-F5344CB8AC3E}">
        <p14:creationId xmlns:p14="http://schemas.microsoft.com/office/powerpoint/2010/main" val="23719489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3077" name="Rectangle 5"/>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3078" name="Rectangle 6"/>
          <p:cNvSpPr>
            <a:spLocks noGrp="1" noChangeArrowheads="1"/>
          </p:cNvSpPr>
          <p:nvPr>
            <p:ph type="subTitle" idx="1"/>
          </p:nvPr>
        </p:nvSpPr>
        <p:spPr>
          <a:xfrm>
            <a:off x="3352800" y="533400"/>
            <a:ext cx="6400800" cy="457200"/>
          </a:xfrm>
        </p:spPr>
        <p:txBody>
          <a:bodyPr/>
          <a:lstStyle/>
          <a:p>
            <a:pPr algn="l"/>
            <a:r>
              <a:rPr lang="en-US" sz="2000" dirty="0"/>
              <a:t>Jonathan J. Shuster</a:t>
            </a:r>
            <a:endParaRPr lang="en-US" sz="1200" dirty="0"/>
          </a:p>
        </p:txBody>
      </p:sp>
      <p:sp>
        <p:nvSpPr>
          <p:cNvPr id="3080" name="Rectangle 8">
            <a:hlinkClick r:id="rId3" action="ppaction://hlinksldjump"/>
          </p:cNvPr>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3081" name="Rectangle 9">
            <a:hlinkClick r:id="rId4"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a:solidFill>
                  <a:schemeClr val="bg1"/>
                </a:solidFill>
              </a:rPr>
              <a:t>Photos</a:t>
            </a:r>
          </a:p>
        </p:txBody>
      </p:sp>
      <p:sp>
        <p:nvSpPr>
          <p:cNvPr id="3082"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3"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3084"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3085"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3086"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3093" name="Text Box 21">
            <a:hlinkClick r:id="rId3" action="ppaction://hlinksldjump"/>
          </p:cNvPr>
          <p:cNvSpPr txBox="1">
            <a:spLocks noChangeArrowheads="1"/>
          </p:cNvSpPr>
          <p:nvPr/>
        </p:nvSpPr>
        <p:spPr bwMode="auto">
          <a:xfrm>
            <a:off x="3581400" y="1143001"/>
            <a:ext cx="838200" cy="276999"/>
          </a:xfrm>
          <a:prstGeom prst="rect">
            <a:avLst/>
          </a:prstGeom>
          <a:solidFill>
            <a:srgbClr val="D9DCE7"/>
          </a:solidFill>
          <a:ln w="9525">
            <a:noFill/>
            <a:miter lim="800000"/>
            <a:headEnd/>
            <a:tailEnd/>
          </a:ln>
        </p:spPr>
        <p:txBody>
          <a:bodyPr wrap="square">
            <a:spAutoFit/>
          </a:bodyPr>
          <a:lstStyle/>
          <a:p>
            <a:pPr algn="ctr">
              <a:spcBef>
                <a:spcPct val="50000"/>
              </a:spcBef>
            </a:pPr>
            <a:r>
              <a:rPr lang="en-US" sz="1200">
                <a:solidFill>
                  <a:schemeClr val="accent2"/>
                </a:solidFill>
              </a:rPr>
              <a:t>Wall</a:t>
            </a:r>
          </a:p>
        </p:txBody>
      </p:sp>
      <p:sp>
        <p:nvSpPr>
          <p:cNvPr id="3094" name="Text Box 22"/>
          <p:cNvSpPr txBox="1">
            <a:spLocks noChangeArrowheads="1"/>
          </p:cNvSpPr>
          <p:nvPr/>
        </p:nvSpPr>
        <p:spPr bwMode="auto">
          <a:xfrm>
            <a:off x="4419600" y="1143000"/>
            <a:ext cx="762000" cy="276999"/>
          </a:xfrm>
          <a:prstGeom prst="rect">
            <a:avLst/>
          </a:prstGeom>
          <a:solidFill>
            <a:schemeClr val="bg1"/>
          </a:solidFill>
          <a:ln w="9525">
            <a:solidFill>
              <a:schemeClr val="bg1"/>
            </a:solidFill>
            <a:miter lim="800000"/>
            <a:headEnd/>
            <a:tailEnd/>
          </a:ln>
        </p:spPr>
        <p:txBody>
          <a:bodyPr wrap="square">
            <a:spAutoFit/>
          </a:bodyPr>
          <a:lstStyle/>
          <a:p>
            <a:pPr algn="ctr">
              <a:spcBef>
                <a:spcPct val="50000"/>
              </a:spcBef>
            </a:pPr>
            <a:r>
              <a:rPr lang="en-US" sz="1200" dirty="0">
                <a:solidFill>
                  <a:srgbClr val="3333CC"/>
                </a:solidFill>
              </a:rPr>
              <a:t>Info</a:t>
            </a:r>
          </a:p>
        </p:txBody>
      </p:sp>
      <p:sp>
        <p:nvSpPr>
          <p:cNvPr id="3095" name="Text Box 23">
            <a:hlinkClick r:id="rId4"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wrap="square">
            <a:spAutoFit/>
          </a:bodyPr>
          <a:lstStyle/>
          <a:p>
            <a:pPr algn="ctr">
              <a:spcBef>
                <a:spcPct val="50000"/>
              </a:spcBef>
            </a:pPr>
            <a:r>
              <a:rPr lang="en-US" sz="1200">
                <a:solidFill>
                  <a:srgbClr val="3333CC"/>
                </a:solidFill>
              </a:rPr>
              <a:t>Photos</a:t>
            </a:r>
          </a:p>
        </p:txBody>
      </p:sp>
      <p:sp>
        <p:nvSpPr>
          <p:cNvPr id="3097" name="Text Box 25"/>
          <p:cNvSpPr txBox="1">
            <a:spLocks noChangeArrowheads="1"/>
          </p:cNvSpPr>
          <p:nvPr/>
        </p:nvSpPr>
        <p:spPr bwMode="auto">
          <a:xfrm>
            <a:off x="3657600" y="1600200"/>
            <a:ext cx="1676400" cy="400110"/>
          </a:xfrm>
          <a:prstGeom prst="rect">
            <a:avLst/>
          </a:prstGeom>
          <a:noFill/>
          <a:ln w="9525">
            <a:noFill/>
            <a:miter lim="800000"/>
            <a:headEnd/>
            <a:tailEnd/>
          </a:ln>
        </p:spPr>
        <p:txBody>
          <a:bodyPr wrap="square">
            <a:spAutoFit/>
          </a:bodyPr>
          <a:lstStyle/>
          <a:p>
            <a:pPr>
              <a:spcBef>
                <a:spcPct val="50000"/>
              </a:spcBef>
            </a:pPr>
            <a:endParaRPr lang="en-US" sz="2000"/>
          </a:p>
        </p:txBody>
      </p:sp>
      <p:sp>
        <p:nvSpPr>
          <p:cNvPr id="3098" name="Text Box 26"/>
          <p:cNvSpPr txBox="1">
            <a:spLocks noChangeArrowheads="1"/>
          </p:cNvSpPr>
          <p:nvPr/>
        </p:nvSpPr>
        <p:spPr bwMode="auto">
          <a:xfrm>
            <a:off x="3657600" y="1905000"/>
            <a:ext cx="4953000" cy="369332"/>
          </a:xfrm>
          <a:prstGeom prst="rect">
            <a:avLst/>
          </a:prstGeom>
          <a:solidFill>
            <a:schemeClr val="bg1"/>
          </a:solidFill>
          <a:ln w="9525">
            <a:noFill/>
            <a:miter lim="800000"/>
            <a:headEnd/>
            <a:tailEnd/>
          </a:ln>
        </p:spPr>
        <p:txBody>
          <a:bodyPr wrap="square">
            <a:spAutoFit/>
          </a:bodyPr>
          <a:lstStyle/>
          <a:p>
            <a:pPr>
              <a:spcBef>
                <a:spcPct val="50000"/>
              </a:spcBef>
            </a:pPr>
            <a:endParaRPr lang="en-US"/>
          </a:p>
        </p:txBody>
      </p:sp>
      <p:sp>
        <p:nvSpPr>
          <p:cNvPr id="3099" name="Text Box 27"/>
          <p:cNvSpPr txBox="1">
            <a:spLocks noChangeArrowheads="1"/>
          </p:cNvSpPr>
          <p:nvPr/>
        </p:nvSpPr>
        <p:spPr bwMode="auto">
          <a:xfrm>
            <a:off x="3657600" y="1600201"/>
            <a:ext cx="1905000" cy="369332"/>
          </a:xfrm>
          <a:prstGeom prst="rect">
            <a:avLst/>
          </a:prstGeom>
          <a:noFill/>
          <a:ln w="9525">
            <a:noFill/>
            <a:miter lim="800000"/>
            <a:headEnd/>
            <a:tailEnd/>
          </a:ln>
        </p:spPr>
        <p:txBody>
          <a:bodyPr wrap="square">
            <a:spAutoFit/>
          </a:bodyPr>
          <a:lstStyle/>
          <a:p>
            <a:pPr>
              <a:spcBef>
                <a:spcPct val="50000"/>
              </a:spcBef>
            </a:pPr>
            <a:r>
              <a:rPr lang="en-US" b="1" dirty="0"/>
              <a:t>Information</a:t>
            </a:r>
          </a:p>
        </p:txBody>
      </p:sp>
      <p:sp>
        <p:nvSpPr>
          <p:cNvPr id="3100" name="Text Box 28"/>
          <p:cNvSpPr txBox="1">
            <a:spLocks noChangeArrowheads="1"/>
          </p:cNvSpPr>
          <p:nvPr/>
        </p:nvSpPr>
        <p:spPr bwMode="auto">
          <a:xfrm>
            <a:off x="1676400" y="2590800"/>
            <a:ext cx="1600200" cy="261610"/>
          </a:xfrm>
          <a:prstGeom prst="rect">
            <a:avLst/>
          </a:prstGeom>
          <a:solidFill>
            <a:srgbClr val="EAECF2"/>
          </a:solidFill>
          <a:ln w="9525">
            <a:noFill/>
            <a:miter lim="800000"/>
            <a:headEnd/>
            <a:tailEnd/>
          </a:ln>
        </p:spPr>
        <p:txBody>
          <a:bodyPr wrap="square">
            <a:spAutoFit/>
          </a:bodyPr>
          <a:lstStyle/>
          <a:p>
            <a:pPr>
              <a:spcBef>
                <a:spcPct val="50000"/>
              </a:spcBef>
            </a:pPr>
            <a:r>
              <a:rPr lang="en-US" sz="1100" dirty="0"/>
              <a:t>Info</a:t>
            </a:r>
          </a:p>
        </p:txBody>
      </p:sp>
      <p:sp>
        <p:nvSpPr>
          <p:cNvPr id="3104" name="Text Box 32"/>
          <p:cNvSpPr txBox="1">
            <a:spLocks noChangeArrowheads="1"/>
          </p:cNvSpPr>
          <p:nvPr/>
        </p:nvSpPr>
        <p:spPr bwMode="auto">
          <a:xfrm>
            <a:off x="1676400" y="2819400"/>
            <a:ext cx="1600200" cy="261610"/>
          </a:xfrm>
          <a:prstGeom prst="rect">
            <a:avLst/>
          </a:prstGeom>
          <a:noFill/>
          <a:ln w="9525">
            <a:noFill/>
            <a:miter lim="800000"/>
            <a:headEnd/>
            <a:tailEnd/>
          </a:ln>
        </p:spPr>
        <p:txBody>
          <a:bodyPr wrap="square">
            <a:spAutoFit/>
          </a:bodyPr>
          <a:lstStyle/>
          <a:p>
            <a:pPr>
              <a:spcBef>
                <a:spcPct val="50000"/>
              </a:spcBef>
            </a:pPr>
            <a:r>
              <a:rPr lang="en-US" sz="1100" dirty="0"/>
              <a:t>Photos</a:t>
            </a:r>
          </a:p>
        </p:txBody>
      </p:sp>
      <p:sp>
        <p:nvSpPr>
          <p:cNvPr id="3105" name="Line 33"/>
          <p:cNvSpPr>
            <a:spLocks noChangeShapeType="1"/>
          </p:cNvSpPr>
          <p:nvPr/>
        </p:nvSpPr>
        <p:spPr bwMode="auto">
          <a:xfrm>
            <a:off x="5181600" y="1731335"/>
            <a:ext cx="3276600" cy="0"/>
          </a:xfrm>
          <a:prstGeom prst="line">
            <a:avLst/>
          </a:prstGeom>
          <a:noFill/>
          <a:ln w="9525">
            <a:solidFill>
              <a:srgbClr val="C0C0C0"/>
            </a:solidFill>
            <a:round/>
            <a:headEnd/>
            <a:tailEnd/>
          </a:ln>
        </p:spPr>
        <p:txBody>
          <a:bodyPr/>
          <a:lstStyle/>
          <a:p>
            <a:endParaRPr lang="en-US" sz="2800"/>
          </a:p>
        </p:txBody>
      </p:sp>
      <p:sp>
        <p:nvSpPr>
          <p:cNvPr id="3106" name="Text Box 34"/>
          <p:cNvSpPr txBox="1">
            <a:spLocks noChangeArrowheads="1"/>
          </p:cNvSpPr>
          <p:nvPr/>
        </p:nvSpPr>
        <p:spPr bwMode="auto">
          <a:xfrm>
            <a:off x="3657600" y="1892805"/>
            <a:ext cx="7155712" cy="338554"/>
          </a:xfrm>
          <a:prstGeom prst="rect">
            <a:avLst/>
          </a:prstGeom>
          <a:noFill/>
          <a:ln w="9525">
            <a:noFill/>
            <a:miter lim="800000"/>
            <a:headEnd/>
            <a:tailEnd/>
          </a:ln>
        </p:spPr>
        <p:txBody>
          <a:bodyPr wrap="square">
            <a:spAutoFit/>
          </a:bodyPr>
          <a:lstStyle/>
          <a:p>
            <a:pPr fontAlgn="base"/>
            <a:r>
              <a:rPr lang="en-US" sz="1600" dirty="0"/>
              <a:t>Professor Emeritus, Health Outcomes &amp; Biomedical Informatics, University of Florida</a:t>
            </a:r>
          </a:p>
        </p:txBody>
      </p:sp>
      <p:sp>
        <p:nvSpPr>
          <p:cNvPr id="3113" name="Text Box 41"/>
          <p:cNvSpPr txBox="1">
            <a:spLocks noChangeArrowheads="1"/>
          </p:cNvSpPr>
          <p:nvPr/>
        </p:nvSpPr>
        <p:spPr bwMode="auto">
          <a:xfrm>
            <a:off x="3657600" y="3046222"/>
            <a:ext cx="2860158" cy="369332"/>
          </a:xfrm>
          <a:prstGeom prst="rect">
            <a:avLst/>
          </a:prstGeom>
          <a:noFill/>
          <a:ln w="9525">
            <a:noFill/>
            <a:miter lim="800000"/>
            <a:headEnd/>
            <a:tailEnd/>
          </a:ln>
        </p:spPr>
        <p:txBody>
          <a:bodyPr wrap="square">
            <a:spAutoFit/>
          </a:bodyPr>
          <a:lstStyle/>
          <a:p>
            <a:pPr>
              <a:spcBef>
                <a:spcPct val="50000"/>
              </a:spcBef>
            </a:pPr>
            <a:r>
              <a:rPr lang="en-US" b="1" dirty="0"/>
              <a:t>Contact Information</a:t>
            </a:r>
          </a:p>
        </p:txBody>
      </p:sp>
      <p:sp>
        <p:nvSpPr>
          <p:cNvPr id="3114" name="Line 42"/>
          <p:cNvSpPr>
            <a:spLocks noChangeShapeType="1"/>
          </p:cNvSpPr>
          <p:nvPr/>
        </p:nvSpPr>
        <p:spPr bwMode="auto">
          <a:xfrm>
            <a:off x="5943600" y="3309610"/>
            <a:ext cx="2667000" cy="0"/>
          </a:xfrm>
          <a:prstGeom prst="line">
            <a:avLst/>
          </a:prstGeom>
          <a:noFill/>
          <a:ln w="9525">
            <a:solidFill>
              <a:srgbClr val="C0C0C0"/>
            </a:solidFill>
            <a:round/>
            <a:headEnd/>
            <a:tailEnd/>
          </a:ln>
        </p:spPr>
        <p:txBody>
          <a:bodyPr/>
          <a:lstStyle/>
          <a:p>
            <a:endParaRPr lang="en-US" sz="2800"/>
          </a:p>
        </p:txBody>
      </p:sp>
      <p:pic>
        <p:nvPicPr>
          <p:cNvPr id="44" name="Picture 2" descr="http://www.preservationvirginia.org/rediscovery/image/jsmith.jpg"/>
          <p:cNvPicPr>
            <a:picLocks noChangeAspect="1" noChangeArrowheads="1"/>
          </p:cNvPicPr>
          <p:nvPr/>
        </p:nvPicPr>
        <p:blipFill>
          <a:blip r:embed="rId5" cstate="print"/>
          <a:stretch>
            <a:fillRect/>
          </a:stretch>
        </p:blipFill>
        <p:spPr bwMode="auto">
          <a:xfrm>
            <a:off x="1676400" y="731654"/>
            <a:ext cx="1384300" cy="1384300"/>
          </a:xfrm>
          <a:prstGeom prst="rect">
            <a:avLst/>
          </a:prstGeom>
          <a:noFill/>
        </p:spPr>
      </p:pic>
      <p:sp>
        <p:nvSpPr>
          <p:cNvPr id="45" name="Text Box 33"/>
          <p:cNvSpPr txBox="1">
            <a:spLocks noChangeArrowheads="1"/>
          </p:cNvSpPr>
          <p:nvPr/>
        </p:nvSpPr>
        <p:spPr bwMode="auto">
          <a:xfrm>
            <a:off x="1676400" y="2362200"/>
            <a:ext cx="1600200" cy="261610"/>
          </a:xfrm>
          <a:prstGeom prst="rect">
            <a:avLst/>
          </a:prstGeom>
          <a:noFill/>
          <a:ln w="9525">
            <a:noFill/>
            <a:miter lim="800000"/>
            <a:headEnd/>
            <a:tailEnd/>
          </a:ln>
        </p:spPr>
        <p:txBody>
          <a:bodyPr wrap="square">
            <a:spAutoFit/>
          </a:bodyPr>
          <a:lstStyle/>
          <a:p>
            <a:pPr>
              <a:spcBef>
                <a:spcPct val="50000"/>
              </a:spcBef>
            </a:pPr>
            <a:r>
              <a:rPr lang="en-US" sz="1100" dirty="0"/>
              <a:t>Wall</a:t>
            </a:r>
          </a:p>
        </p:txBody>
      </p:sp>
      <p:sp>
        <p:nvSpPr>
          <p:cNvPr id="46" name="Text Box 33"/>
          <p:cNvSpPr txBox="1">
            <a:spLocks noChangeArrowheads="1"/>
          </p:cNvSpPr>
          <p:nvPr/>
        </p:nvSpPr>
        <p:spPr bwMode="auto">
          <a:xfrm>
            <a:off x="1676400" y="3048000"/>
            <a:ext cx="1600200" cy="261610"/>
          </a:xfrm>
          <a:prstGeom prst="rect">
            <a:avLst/>
          </a:prstGeom>
          <a:noFill/>
          <a:ln w="9525">
            <a:noFill/>
            <a:miter lim="800000"/>
            <a:headEnd/>
            <a:tailEnd/>
          </a:ln>
        </p:spPr>
        <p:txBody>
          <a:bodyPr wrap="square">
            <a:spAutoFit/>
          </a:bodyPr>
          <a:lstStyle/>
          <a:p>
            <a:pPr>
              <a:spcBef>
                <a:spcPct val="50000"/>
              </a:spcBef>
            </a:pPr>
            <a:r>
              <a:rPr lang="en-US" sz="1100" dirty="0"/>
              <a:t>Friends</a:t>
            </a:r>
          </a:p>
        </p:txBody>
      </p:sp>
      <p:pic>
        <p:nvPicPr>
          <p:cNvPr id="28" name="Picture 2" descr="https://hobi.med.ufl.edu/files/2011/11/shuster.jpg">
            <a:extLst>
              <a:ext uri="{FF2B5EF4-FFF2-40B4-BE49-F238E27FC236}">
                <a16:creationId xmlns:a16="http://schemas.microsoft.com/office/drawing/2014/main" id="{A916ADC3-0D37-4EC0-A0C1-AE6854F3D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884" y="468970"/>
            <a:ext cx="1478072" cy="192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6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1FD142E2-5C07-4C9A-84CF-8271581562AF}"/>
              </a:ext>
            </a:extLst>
          </p:cNvPr>
          <p:cNvSpPr/>
          <p:nvPr/>
        </p:nvSpPr>
        <p:spPr>
          <a:xfrm>
            <a:off x="660380" y="640472"/>
            <a:ext cx="10871237" cy="736933"/>
          </a:xfrm>
          <a:prstGeom prst="rect">
            <a:avLst/>
          </a:prstGeom>
        </p:spPr>
        <p:txBody>
          <a:bodyPr wrap="square">
            <a:spAutoFit/>
          </a:bodyPr>
          <a:lstStyle/>
          <a:p>
            <a:pPr algn="ctr">
              <a:lnSpc>
                <a:spcPct val="111000"/>
              </a:lnSpc>
              <a:spcAft>
                <a:spcPts val="1405"/>
              </a:spcAft>
            </a:pPr>
            <a:r>
              <a:rPr lang="en-US" sz="4000" b="1" dirty="0">
                <a:solidFill>
                  <a:srgbClr val="181717"/>
                </a:solidFill>
                <a:latin typeface="Times New Roman" panose="02020603050405020304" pitchFamily="18" charset="0"/>
                <a:ea typeface="Times New Roman" panose="02020603050405020304" pitchFamily="18" charset="0"/>
              </a:rPr>
              <a:t>Testing the assumption of homogeneity in effects</a:t>
            </a:r>
            <a:endParaRPr lang="en-US" sz="4000" b="1" dirty="0">
              <a:solidFill>
                <a:srgbClr val="000000"/>
              </a:solidFill>
              <a:effectLst/>
              <a:latin typeface="Calibri" panose="020F0502020204030204" pitchFamily="34" charset="0"/>
              <a:ea typeface="Calibri" panose="020F0502020204030204" pitchFamily="34" charset="0"/>
            </a:endParaRPr>
          </a:p>
        </p:txBody>
      </p:sp>
      <p:sp>
        <p:nvSpPr>
          <p:cNvPr id="8" name="מלבן 7">
            <a:extLst>
              <a:ext uri="{FF2B5EF4-FFF2-40B4-BE49-F238E27FC236}">
                <a16:creationId xmlns:a16="http://schemas.microsoft.com/office/drawing/2014/main" id="{18298C17-CBBD-4D0D-9FC3-CDEA060D4EE3}"/>
              </a:ext>
            </a:extLst>
          </p:cNvPr>
          <p:cNvSpPr/>
          <p:nvPr/>
        </p:nvSpPr>
        <p:spPr>
          <a:xfrm>
            <a:off x="302116" y="1926473"/>
            <a:ext cx="11587766" cy="3005053"/>
          </a:xfrm>
          <a:prstGeom prst="rect">
            <a:avLst/>
          </a:prstGeom>
        </p:spPr>
        <p:txBody>
          <a:bodyPr wrap="square">
            <a:spAutoFit/>
          </a:bodyPr>
          <a:lstStyle/>
          <a:p>
            <a:pPr marL="457200" indent="-457200">
              <a:lnSpc>
                <a:spcPct val="111000"/>
              </a:lnSpc>
              <a:spcAft>
                <a:spcPts val="1405"/>
              </a:spcAft>
              <a:buFont typeface="Arial" panose="020B0604020202020204" pitchFamily="34" charset="0"/>
              <a:buChar char="•"/>
            </a:pPr>
            <a:r>
              <a:rPr lang="en-US" sz="2700" dirty="0">
                <a:solidFill>
                  <a:srgbClr val="181717"/>
                </a:solidFill>
                <a:latin typeface="Times New Roman" panose="02020603050405020304" pitchFamily="18" charset="0"/>
                <a:ea typeface="Times New Roman" panose="02020603050405020304" pitchFamily="18" charset="0"/>
              </a:rPr>
              <a:t>Researchers typically ask if the heterogeneity is statistically significant, and we can use Q (and df) to address this question.</a:t>
            </a:r>
          </a:p>
          <a:p>
            <a:pPr marL="457200" indent="-457200">
              <a:lnSpc>
                <a:spcPct val="111000"/>
              </a:lnSpc>
              <a:spcAft>
                <a:spcPts val="1405"/>
              </a:spcAft>
              <a:buFont typeface="Arial" panose="020B0604020202020204" pitchFamily="34" charset="0"/>
              <a:buChar char="•"/>
            </a:pPr>
            <a:r>
              <a:rPr lang="en-US" sz="2700" dirty="0">
                <a:solidFill>
                  <a:srgbClr val="181717"/>
                </a:solidFill>
                <a:latin typeface="Times New Roman" panose="02020603050405020304" pitchFamily="18" charset="0"/>
                <a:ea typeface="Times New Roman" panose="02020603050405020304" pitchFamily="18" charset="0"/>
              </a:rPr>
              <a:t>Formally, we pose the null hypothesis that all studies share a common effect size and then test the hypothesis. Under the null hypothesis Q will follow a central chi-squared distribution with degrees of freedom equal to k-1, so we can report a p-value for any observed value of Q.</a:t>
            </a:r>
          </a:p>
        </p:txBody>
      </p:sp>
      <p:sp>
        <p:nvSpPr>
          <p:cNvPr id="7" name="מציין מיקום של מספר שקופית 6">
            <a:extLst>
              <a:ext uri="{FF2B5EF4-FFF2-40B4-BE49-F238E27FC236}">
                <a16:creationId xmlns:a16="http://schemas.microsoft.com/office/drawing/2014/main" id="{34262192-5097-414F-8F2D-C4EECCD9ADA3}"/>
              </a:ext>
            </a:extLst>
          </p:cNvPr>
          <p:cNvSpPr>
            <a:spLocks noGrp="1"/>
          </p:cNvSpPr>
          <p:nvPr>
            <p:ph type="sldNum" sz="quarter" idx="12"/>
          </p:nvPr>
        </p:nvSpPr>
        <p:spPr>
          <a:xfrm>
            <a:off x="159024" y="6397004"/>
            <a:ext cx="531932" cy="351846"/>
          </a:xfrm>
        </p:spPr>
        <p:txBody>
          <a:bodyPr/>
          <a:lstStyle/>
          <a:p>
            <a:fld id="{59913411-AD10-4298-B0C1-5AED64926F3A}" type="slidenum">
              <a:rPr lang="en-US" sz="2400" smtClean="0"/>
              <a:t>12</a:t>
            </a:fld>
            <a:endParaRPr lang="en-US" sz="2400" dirty="0"/>
          </a:p>
        </p:txBody>
      </p:sp>
      <p:pic>
        <p:nvPicPr>
          <p:cNvPr id="4" name="Picture 3">
            <a:extLst>
              <a:ext uri="{FF2B5EF4-FFF2-40B4-BE49-F238E27FC236}">
                <a16:creationId xmlns:a16="http://schemas.microsoft.com/office/drawing/2014/main" id="{ECAFC130-3634-4513-9575-7B0938A0784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384903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1"/>
          <p:cNvSpPr>
            <a:spLocks noChangeArrowheads="1"/>
          </p:cNvSpPr>
          <p:nvPr/>
        </p:nvSpPr>
        <p:spPr bwMode="auto">
          <a:xfrm>
            <a:off x="1524000" y="381000"/>
            <a:ext cx="9144000" cy="990600"/>
          </a:xfrm>
          <a:prstGeom prst="rect">
            <a:avLst/>
          </a:prstGeom>
          <a:solidFill>
            <a:srgbClr val="EAECF2"/>
          </a:solidFill>
          <a:ln w="9525">
            <a:noFill/>
            <a:miter lim="800000"/>
            <a:headEnd/>
            <a:tailEnd/>
          </a:ln>
        </p:spPr>
        <p:txBody>
          <a:bodyPr wrap="none" anchor="ctr"/>
          <a:lstStyle/>
          <a:p>
            <a:endParaRPr lang="en-US" sz="2800"/>
          </a:p>
        </p:txBody>
      </p:sp>
      <p:sp>
        <p:nvSpPr>
          <p:cNvPr id="2051" name="Rectangle 2"/>
          <p:cNvSpPr>
            <a:spLocks noGrp="1" noChangeArrowheads="1"/>
          </p:cNvSpPr>
          <p:nvPr>
            <p:ph type="ctrTitle"/>
          </p:nvPr>
        </p:nvSpPr>
        <p:spPr>
          <a:xfrm>
            <a:off x="1524000" y="0"/>
            <a:ext cx="1295400" cy="381000"/>
          </a:xfrm>
          <a:solidFill>
            <a:srgbClr val="666699"/>
          </a:solidFill>
        </p:spPr>
        <p:txBody>
          <a:bodyPr>
            <a:normAutofit/>
          </a:bodyPr>
          <a:lstStyle/>
          <a:p>
            <a:pPr eaLnBrk="1" hangingPunct="1"/>
            <a:r>
              <a:rPr lang="en-US" sz="2000" b="1">
                <a:solidFill>
                  <a:schemeClr val="bg1"/>
                </a:solidFill>
              </a:rPr>
              <a:t>facebook</a:t>
            </a:r>
          </a:p>
        </p:txBody>
      </p:sp>
      <p:sp>
        <p:nvSpPr>
          <p:cNvPr id="2052" name="Rectangle 3"/>
          <p:cNvSpPr>
            <a:spLocks noGrp="1" noChangeArrowheads="1"/>
          </p:cNvSpPr>
          <p:nvPr>
            <p:ph type="subTitle" idx="1"/>
          </p:nvPr>
        </p:nvSpPr>
        <p:spPr>
          <a:xfrm>
            <a:off x="3352800" y="685800"/>
            <a:ext cx="6400800" cy="457200"/>
          </a:xfrm>
        </p:spPr>
        <p:txBody>
          <a:bodyPr>
            <a:normAutofit/>
          </a:bodyPr>
          <a:lstStyle/>
          <a:p>
            <a:pPr algn="l"/>
            <a:r>
              <a:rPr lang="en-US" sz="2000" dirty="0"/>
              <a:t>Jonathan J. Shuster</a:t>
            </a:r>
            <a:endParaRPr lang="en-US" sz="1200" dirty="0"/>
          </a:p>
        </p:txBody>
      </p:sp>
      <p:sp>
        <p:nvSpPr>
          <p:cNvPr id="2054" name="Rectangle 8"/>
          <p:cNvSpPr>
            <a:spLocks noChangeArrowheads="1"/>
          </p:cNvSpPr>
          <p:nvPr/>
        </p:nvSpPr>
        <p:spPr bwMode="auto">
          <a:xfrm>
            <a:off x="2819400" y="0"/>
            <a:ext cx="762000" cy="381000"/>
          </a:xfrm>
          <a:prstGeom prst="rect">
            <a:avLst/>
          </a:prstGeom>
          <a:solidFill>
            <a:srgbClr val="666699"/>
          </a:solidFill>
          <a:ln w="9525">
            <a:noFill/>
            <a:miter lim="800000"/>
            <a:headEnd/>
            <a:tailEnd/>
          </a:ln>
        </p:spPr>
        <p:txBody>
          <a:bodyPr anchor="ctr"/>
          <a:lstStyle/>
          <a:p>
            <a:pPr algn="ctr"/>
            <a:r>
              <a:rPr lang="en-US">
                <a:solidFill>
                  <a:schemeClr val="bg1"/>
                </a:solidFill>
              </a:rPr>
              <a:t>Wall</a:t>
            </a:r>
          </a:p>
        </p:txBody>
      </p:sp>
      <p:sp>
        <p:nvSpPr>
          <p:cNvPr id="2055" name="Rectangle 9">
            <a:hlinkClick r:id="rId3" action="ppaction://hlinksldjump"/>
          </p:cNvPr>
          <p:cNvSpPr>
            <a:spLocks noChangeArrowheads="1"/>
          </p:cNvSpPr>
          <p:nvPr/>
        </p:nvSpPr>
        <p:spPr bwMode="auto">
          <a:xfrm>
            <a:off x="3581400" y="0"/>
            <a:ext cx="8382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Photos</a:t>
            </a:r>
          </a:p>
        </p:txBody>
      </p:sp>
      <p:sp>
        <p:nvSpPr>
          <p:cNvPr id="2056" name="Rectangle 10"/>
          <p:cNvSpPr>
            <a:spLocks noChangeArrowheads="1"/>
          </p:cNvSpPr>
          <p:nvPr/>
        </p:nvSpPr>
        <p:spPr bwMode="auto">
          <a:xfrm>
            <a:off x="4419600" y="0"/>
            <a:ext cx="7620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7" name="Rectangle 11"/>
          <p:cNvSpPr>
            <a:spLocks noChangeArrowheads="1"/>
          </p:cNvSpPr>
          <p:nvPr/>
        </p:nvSpPr>
        <p:spPr bwMode="auto">
          <a:xfrm>
            <a:off x="5181600" y="0"/>
            <a:ext cx="838200" cy="381000"/>
          </a:xfrm>
          <a:prstGeom prst="rect">
            <a:avLst/>
          </a:prstGeom>
          <a:solidFill>
            <a:srgbClr val="666699"/>
          </a:solidFill>
          <a:ln w="9525">
            <a:noFill/>
            <a:miter lim="800000"/>
            <a:headEnd/>
            <a:tailEnd/>
          </a:ln>
        </p:spPr>
        <p:txBody>
          <a:bodyPr anchor="ctr"/>
          <a:lstStyle/>
          <a:p>
            <a:pPr algn="ctr"/>
            <a:endParaRPr lang="en-US" dirty="0">
              <a:solidFill>
                <a:schemeClr val="bg1"/>
              </a:solidFill>
            </a:endParaRPr>
          </a:p>
        </p:txBody>
      </p:sp>
      <p:sp>
        <p:nvSpPr>
          <p:cNvPr id="2058" name="Rectangle 12"/>
          <p:cNvSpPr>
            <a:spLocks noChangeArrowheads="1"/>
          </p:cNvSpPr>
          <p:nvPr/>
        </p:nvSpPr>
        <p:spPr bwMode="auto">
          <a:xfrm>
            <a:off x="6019800" y="0"/>
            <a:ext cx="1905000" cy="381000"/>
          </a:xfrm>
          <a:prstGeom prst="rect">
            <a:avLst/>
          </a:prstGeom>
          <a:solidFill>
            <a:srgbClr val="666699"/>
          </a:solidFill>
          <a:ln w="9525">
            <a:noFill/>
            <a:miter lim="800000"/>
            <a:headEnd/>
            <a:tailEnd/>
          </a:ln>
        </p:spPr>
        <p:txBody>
          <a:bodyPr anchor="ctr"/>
          <a:lstStyle/>
          <a:p>
            <a:pPr algn="ctr"/>
            <a:endParaRPr lang="en-US" sz="1200">
              <a:solidFill>
                <a:schemeClr val="bg1"/>
              </a:solidFill>
            </a:endParaRPr>
          </a:p>
        </p:txBody>
      </p:sp>
      <p:sp>
        <p:nvSpPr>
          <p:cNvPr id="2059" name="Rectangle 13"/>
          <p:cNvSpPr>
            <a:spLocks noChangeArrowheads="1"/>
          </p:cNvSpPr>
          <p:nvPr/>
        </p:nvSpPr>
        <p:spPr bwMode="auto">
          <a:xfrm>
            <a:off x="7924800" y="0"/>
            <a:ext cx="1752600" cy="381000"/>
          </a:xfrm>
          <a:prstGeom prst="rect">
            <a:avLst/>
          </a:prstGeom>
          <a:solidFill>
            <a:srgbClr val="666699"/>
          </a:solidFill>
          <a:ln w="9525">
            <a:noFill/>
            <a:miter lim="800000"/>
            <a:headEnd/>
            <a:tailEnd/>
          </a:ln>
        </p:spPr>
        <p:txBody>
          <a:bodyPr anchor="ctr"/>
          <a:lstStyle/>
          <a:p>
            <a:pPr algn="ctr"/>
            <a:r>
              <a:rPr lang="en-US" dirty="0">
                <a:solidFill>
                  <a:schemeClr val="bg1"/>
                </a:solidFill>
              </a:rPr>
              <a:t>Name</a:t>
            </a:r>
          </a:p>
        </p:txBody>
      </p:sp>
      <p:sp>
        <p:nvSpPr>
          <p:cNvPr id="2060" name="Rectangle 14"/>
          <p:cNvSpPr>
            <a:spLocks noChangeArrowheads="1"/>
          </p:cNvSpPr>
          <p:nvPr/>
        </p:nvSpPr>
        <p:spPr bwMode="auto">
          <a:xfrm>
            <a:off x="9677400" y="0"/>
            <a:ext cx="990600" cy="381000"/>
          </a:xfrm>
          <a:prstGeom prst="rect">
            <a:avLst/>
          </a:prstGeom>
          <a:solidFill>
            <a:srgbClr val="666699"/>
          </a:solidFill>
          <a:ln w="9525">
            <a:noFill/>
            <a:miter lim="800000"/>
            <a:headEnd/>
            <a:tailEnd/>
          </a:ln>
        </p:spPr>
        <p:txBody>
          <a:bodyPr anchor="ctr"/>
          <a:lstStyle/>
          <a:p>
            <a:pPr algn="ctr"/>
            <a:r>
              <a:rPr lang="en-US">
                <a:solidFill>
                  <a:schemeClr val="bg1"/>
                </a:solidFill>
              </a:rPr>
              <a:t>Logout</a:t>
            </a:r>
          </a:p>
        </p:txBody>
      </p:sp>
      <p:sp>
        <p:nvSpPr>
          <p:cNvPr id="2067" name="Text Box 22"/>
          <p:cNvSpPr txBox="1">
            <a:spLocks noChangeArrowheads="1"/>
          </p:cNvSpPr>
          <p:nvPr/>
        </p:nvSpPr>
        <p:spPr bwMode="auto">
          <a:xfrm>
            <a:off x="3581400" y="1143001"/>
            <a:ext cx="838200" cy="276999"/>
          </a:xfrm>
          <a:prstGeom prst="rect">
            <a:avLst/>
          </a:prstGeom>
          <a:solidFill>
            <a:schemeClr val="bg1"/>
          </a:solidFill>
          <a:ln w="9525">
            <a:noFill/>
            <a:miter lim="800000"/>
            <a:headEnd/>
            <a:tailEnd/>
          </a:ln>
        </p:spPr>
        <p:txBody>
          <a:bodyPr>
            <a:spAutoFit/>
          </a:bodyPr>
          <a:lstStyle/>
          <a:p>
            <a:pPr algn="ctr">
              <a:spcBef>
                <a:spcPct val="50000"/>
              </a:spcBef>
            </a:pPr>
            <a:r>
              <a:rPr lang="en-US" sz="1200"/>
              <a:t>Wall</a:t>
            </a:r>
          </a:p>
        </p:txBody>
      </p:sp>
      <p:sp>
        <p:nvSpPr>
          <p:cNvPr id="2068" name="Text Box 23">
            <a:hlinkClick r:id="rId4" action="ppaction://hlinksldjump"/>
          </p:cNvPr>
          <p:cNvSpPr txBox="1">
            <a:spLocks noChangeArrowheads="1"/>
          </p:cNvSpPr>
          <p:nvPr/>
        </p:nvSpPr>
        <p:spPr bwMode="auto">
          <a:xfrm>
            <a:off x="4419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Info</a:t>
            </a:r>
          </a:p>
        </p:txBody>
      </p:sp>
      <p:sp>
        <p:nvSpPr>
          <p:cNvPr id="2069" name="Text Box 24">
            <a:hlinkClick r:id="rId3" action="ppaction://hlinksldjump"/>
          </p:cNvPr>
          <p:cNvSpPr txBox="1">
            <a:spLocks noChangeArrowheads="1"/>
          </p:cNvSpPr>
          <p:nvPr/>
        </p:nvSpPr>
        <p:spPr bwMode="auto">
          <a:xfrm>
            <a:off x="5181600" y="1143000"/>
            <a:ext cx="762000" cy="276999"/>
          </a:xfrm>
          <a:prstGeom prst="rect">
            <a:avLst/>
          </a:prstGeom>
          <a:solidFill>
            <a:srgbClr val="D9DCE7"/>
          </a:solidFill>
          <a:ln w="9525">
            <a:solidFill>
              <a:schemeClr val="bg1"/>
            </a:solidFill>
            <a:miter lim="800000"/>
            <a:headEnd/>
            <a:tailEnd/>
          </a:ln>
        </p:spPr>
        <p:txBody>
          <a:bodyPr>
            <a:spAutoFit/>
          </a:bodyPr>
          <a:lstStyle/>
          <a:p>
            <a:pPr algn="ctr">
              <a:spcBef>
                <a:spcPct val="50000"/>
              </a:spcBef>
            </a:pPr>
            <a:r>
              <a:rPr lang="en-US" sz="1200" dirty="0"/>
              <a:t>Photos</a:t>
            </a:r>
          </a:p>
        </p:txBody>
      </p:sp>
      <p:sp>
        <p:nvSpPr>
          <p:cNvPr id="2073" name="Text Box 28"/>
          <p:cNvSpPr txBox="1">
            <a:spLocks noChangeArrowheads="1"/>
          </p:cNvSpPr>
          <p:nvPr/>
        </p:nvSpPr>
        <p:spPr bwMode="auto">
          <a:xfrm>
            <a:off x="3657599" y="1600200"/>
            <a:ext cx="1973484" cy="400110"/>
          </a:xfrm>
          <a:prstGeom prst="rect">
            <a:avLst/>
          </a:prstGeom>
          <a:noFill/>
          <a:ln w="9525">
            <a:noFill/>
            <a:miter lim="800000"/>
            <a:headEnd/>
            <a:tailEnd/>
          </a:ln>
        </p:spPr>
        <p:txBody>
          <a:bodyPr wrap="square">
            <a:spAutoFit/>
          </a:bodyPr>
          <a:lstStyle/>
          <a:p>
            <a:pPr>
              <a:spcBef>
                <a:spcPct val="50000"/>
              </a:spcBef>
            </a:pPr>
            <a:endParaRPr lang="en-US" sz="2000"/>
          </a:p>
        </p:txBody>
      </p:sp>
      <mc:AlternateContent xmlns:mc="http://schemas.openxmlformats.org/markup-compatibility/2006" xmlns:a14="http://schemas.microsoft.com/office/drawing/2010/main">
        <mc:Choice Requires="a14">
          <p:sp>
            <p:nvSpPr>
              <p:cNvPr id="2074" name="Text Box 29"/>
              <p:cNvSpPr txBox="1">
                <a:spLocks noChangeArrowheads="1"/>
              </p:cNvSpPr>
              <p:nvPr/>
            </p:nvSpPr>
            <p:spPr bwMode="auto">
              <a:xfrm>
                <a:off x="4067559" y="1800255"/>
                <a:ext cx="6790366" cy="4871911"/>
              </a:xfrm>
              <a:prstGeom prst="rect">
                <a:avLst/>
              </a:prstGeom>
              <a:solidFill>
                <a:schemeClr val="bg1"/>
              </a:solidFill>
              <a:ln w="9525">
                <a:noFill/>
                <a:miter lim="800000"/>
                <a:headEnd/>
                <a:tailEnd/>
              </a:ln>
            </p:spPr>
            <p:txBody>
              <a:bodyPr wrap="square">
                <a:spAutoFit/>
              </a:bodyPr>
              <a:lstStyle/>
              <a:p>
                <a:r>
                  <a:rPr lang="en-US" dirty="0"/>
                  <a:t>Despite the better approximations for the distribution of Q, it might be better to look for alternatives to Q and I</a:t>
                </a:r>
                <a:r>
                  <a:rPr lang="en-US" baseline="30000" dirty="0"/>
                  <a:t>2</a:t>
                </a:r>
                <a:r>
                  <a:rPr lang="en-US" dirty="0"/>
                  <a:t> to describe heterogeneity.</a:t>
                </a:r>
              </a:p>
              <a:p>
                <a:endParaRPr lang="en-US" dirty="0"/>
              </a:p>
              <a:p>
                <a:r>
                  <a:rPr lang="en-US" dirty="0"/>
                  <a:t>Note that the intended role of Q is similar to the role of the F-statistic in a repeated-measures two-way (one fixed effect and one random effect) analysis of variance. As such, it does not provide an estimate of a physical standard deviation or the precision of such an estimate.</a:t>
                </a:r>
              </a:p>
              <a:p>
                <a:endParaRPr lang="en-US" dirty="0"/>
              </a:p>
              <a:p>
                <a:r>
                  <a:rPr lang="en-US" dirty="0"/>
                  <a:t>Cochran estimated Var(</a:t>
                </a:r>
                <a:r>
                  <a:rPr lang="el-GR" dirty="0"/>
                  <a:t>μ</a:t>
                </a:r>
                <a:r>
                  <a:rPr lang="en-US" baseline="-25000" dirty="0" err="1"/>
                  <a:t>i</a:t>
                </a:r>
                <a:r>
                  <a:rPr lang="en-US" dirty="0"/>
                  <a:t>) = Var(x</a:t>
                </a:r>
                <a:r>
                  <a:rPr lang="en-US" baseline="-25000" dirty="0"/>
                  <a:t>i</a:t>
                </a:r>
                <a:r>
                  <a:rPr lang="en-US" dirty="0"/>
                  <a:t>) - Var(</a:t>
                </a:r>
                <a:r>
                  <a:rPr lang="en-US" dirty="0" err="1"/>
                  <a:t>e</a:t>
                </a:r>
                <a:r>
                  <a:rPr lang="en-US" baseline="-25000" dirty="0" err="1"/>
                  <a:t>i</a:t>
                </a:r>
                <a:r>
                  <a:rPr lang="en-US" dirty="0"/>
                  <a:t>) by:</a:t>
                </a:r>
              </a:p>
              <a:p>
                <a:endParaRPr lang="en-US" dirty="0"/>
              </a:p>
              <a:p>
                <a:endParaRPr lang="en-US" dirty="0"/>
              </a:p>
              <a:p>
                <a:endParaRPr lang="en-US" dirty="0"/>
              </a:p>
              <a:p>
                <a:r>
                  <a:rPr lang="en-US" dirty="0"/>
                  <a:t>where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a14:m>
                <a:r>
                  <a:rPr lang="en-US" dirty="0"/>
                  <a:t> are the sample means of the study specific x</a:t>
                </a:r>
                <a:r>
                  <a:rPr lang="en-US" baseline="-25000" dirty="0"/>
                  <a:t>i</a:t>
                </a:r>
                <a:r>
                  <a:rPr lang="en-US" dirty="0"/>
                  <a:t> and squared standard errors </a:t>
                </a:r>
                <a:r>
                  <a:rPr lang="en-US" dirty="0" err="1"/>
                  <a:t>y</a:t>
                </a:r>
                <a:r>
                  <a:rPr lang="en-US" baseline="-25000" dirty="0" err="1"/>
                  <a:t>i</a:t>
                </a:r>
                <a:r>
                  <a:rPr lang="en-US" dirty="0"/>
                  <a:t>= s</a:t>
                </a:r>
                <a:r>
                  <a:rPr lang="en-US" baseline="-25000" dirty="0"/>
                  <a:t>i</a:t>
                </a:r>
                <a:r>
                  <a:rPr lang="en-US" baseline="30000" dirty="0"/>
                  <a:t>2</a:t>
                </a:r>
                <a:r>
                  <a:rPr lang="en-US" dirty="0"/>
                  <a:t> , respectively. As the number of studies, k, becomes large, using the delta method, the estimated standard deviation of the </a:t>
                </a:r>
                <a:r>
                  <a:rPr lang="en-US" dirty="0" err="1"/>
                  <a:t>μ</a:t>
                </a:r>
                <a:r>
                  <a:rPr lang="en-US" baseline="-25000" dirty="0" err="1"/>
                  <a:t>i</a:t>
                </a:r>
                <a:r>
                  <a:rPr lang="en-US" dirty="0"/>
                  <a:t>, </a:t>
                </a:r>
                <a:r>
                  <a:rPr lang="en-US" dirty="0" err="1"/>
                  <a:t>V</a:t>
                </a:r>
                <a:r>
                  <a:rPr lang="en-US" baseline="-25000" dirty="0" err="1"/>
                  <a:t>μ</a:t>
                </a:r>
                <a:r>
                  <a:rPr lang="en-US" dirty="0"/>
                  <a:t> is asymptotically unbiased and asymptotically normally distributed. </a:t>
                </a:r>
              </a:p>
            </p:txBody>
          </p:sp>
        </mc:Choice>
        <mc:Fallback xmlns="">
          <p:sp>
            <p:nvSpPr>
              <p:cNvPr id="2074" name="Text Box 29"/>
              <p:cNvSpPr txBox="1">
                <a:spLocks noRot="1" noChangeAspect="1" noMove="1" noResize="1" noEditPoints="1" noAdjustHandles="1" noChangeArrowheads="1" noChangeShapeType="1" noTextEdit="1"/>
              </p:cNvSpPr>
              <p:nvPr/>
            </p:nvSpPr>
            <p:spPr bwMode="auto">
              <a:xfrm>
                <a:off x="4067559" y="1800255"/>
                <a:ext cx="6790366" cy="4871911"/>
              </a:xfrm>
              <a:prstGeom prst="rect">
                <a:avLst/>
              </a:prstGeom>
              <a:blipFill>
                <a:blip r:embed="rId5"/>
                <a:stretch>
                  <a:fillRect l="-718" t="-625" r="-1167"/>
                </a:stretch>
              </a:blipFill>
              <a:ln w="9525">
                <a:noFill/>
                <a:miter lim="800000"/>
                <a:headEnd/>
                <a:tailEnd/>
              </a:ln>
            </p:spPr>
            <p:txBody>
              <a:bodyPr/>
              <a:lstStyle/>
              <a:p>
                <a:r>
                  <a:rPr lang="en-US">
                    <a:noFill/>
                  </a:rPr>
                  <a:t> </a:t>
                </a:r>
              </a:p>
            </p:txBody>
          </p:sp>
        </mc:Fallback>
      </mc:AlternateContent>
      <p:sp>
        <p:nvSpPr>
          <p:cNvPr id="2076" name="Text Box 31"/>
          <p:cNvSpPr txBox="1">
            <a:spLocks noChangeArrowheads="1"/>
          </p:cNvSpPr>
          <p:nvPr/>
        </p:nvSpPr>
        <p:spPr bwMode="auto">
          <a:xfrm>
            <a:off x="10109791" y="1642178"/>
            <a:ext cx="558209" cy="276999"/>
          </a:xfrm>
          <a:prstGeom prst="rect">
            <a:avLst/>
          </a:prstGeom>
          <a:solidFill>
            <a:srgbClr val="666699"/>
          </a:solidFill>
          <a:ln w="9525">
            <a:noFill/>
            <a:miter lim="800000"/>
            <a:headEnd/>
            <a:tailEnd/>
          </a:ln>
        </p:spPr>
        <p:txBody>
          <a:bodyPr wrap="square">
            <a:spAutoFit/>
          </a:bodyPr>
          <a:lstStyle/>
          <a:p>
            <a:pPr>
              <a:spcBef>
                <a:spcPct val="50000"/>
              </a:spcBef>
            </a:pPr>
            <a:r>
              <a:rPr lang="en-US" sz="1200" dirty="0">
                <a:solidFill>
                  <a:schemeClr val="bg1"/>
                </a:solidFill>
              </a:rPr>
              <a:t>Share</a:t>
            </a:r>
          </a:p>
        </p:txBody>
      </p:sp>
      <p:sp>
        <p:nvSpPr>
          <p:cNvPr id="2077" name="Text Box 33"/>
          <p:cNvSpPr txBox="1">
            <a:spLocks noChangeArrowheads="1"/>
          </p:cNvSpPr>
          <p:nvPr/>
        </p:nvSpPr>
        <p:spPr bwMode="auto">
          <a:xfrm>
            <a:off x="1676400" y="2667000"/>
            <a:ext cx="1600200" cy="261610"/>
          </a:xfrm>
          <a:prstGeom prst="rect">
            <a:avLst/>
          </a:prstGeom>
          <a:noFill/>
          <a:ln w="9525">
            <a:noFill/>
            <a:miter lim="800000"/>
            <a:headEnd/>
            <a:tailEnd/>
          </a:ln>
        </p:spPr>
        <p:txBody>
          <a:bodyPr>
            <a:spAutoFit/>
          </a:bodyPr>
          <a:lstStyle/>
          <a:p>
            <a:pPr>
              <a:spcBef>
                <a:spcPct val="50000"/>
              </a:spcBef>
            </a:pPr>
            <a:r>
              <a:rPr lang="en-US" sz="1100" dirty="0"/>
              <a:t>Info</a:t>
            </a:r>
          </a:p>
        </p:txBody>
      </p:sp>
      <p:sp>
        <p:nvSpPr>
          <p:cNvPr id="2081" name="Text Box 36"/>
          <p:cNvSpPr txBox="1">
            <a:spLocks noChangeArrowheads="1"/>
          </p:cNvSpPr>
          <p:nvPr/>
        </p:nvSpPr>
        <p:spPr bwMode="auto">
          <a:xfrm>
            <a:off x="1676400" y="34290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a:t>Friends</a:t>
            </a:r>
          </a:p>
        </p:txBody>
      </p:sp>
      <p:pic>
        <p:nvPicPr>
          <p:cNvPr id="8194" name="Picture 2" descr="http://www.preservationvirginia.org/rediscovery/image/jsmith.jpg"/>
          <p:cNvPicPr>
            <a:picLocks noChangeAspect="1" noChangeArrowheads="1"/>
          </p:cNvPicPr>
          <p:nvPr/>
        </p:nvPicPr>
        <p:blipFill>
          <a:blip r:embed="rId6" cstate="print"/>
          <a:stretch>
            <a:fillRect/>
          </a:stretch>
        </p:blipFill>
        <p:spPr bwMode="auto">
          <a:xfrm>
            <a:off x="1676400" y="731654"/>
            <a:ext cx="1384300" cy="1384300"/>
          </a:xfrm>
          <a:prstGeom prst="rect">
            <a:avLst/>
          </a:prstGeom>
          <a:noFill/>
        </p:spPr>
      </p:pic>
      <p:pic>
        <p:nvPicPr>
          <p:cNvPr id="8198" name="Picture 6" descr="http://www.powhatan.org/chief.jpg"/>
          <p:cNvPicPr>
            <a:picLocks noChangeAspect="1" noChangeArrowheads="1"/>
          </p:cNvPicPr>
          <p:nvPr/>
        </p:nvPicPr>
        <p:blipFill>
          <a:blip r:embed="rId7" cstate="print"/>
          <a:stretch>
            <a:fillRect/>
          </a:stretch>
        </p:blipFill>
        <p:spPr bwMode="auto">
          <a:xfrm>
            <a:off x="1752600" y="4706918"/>
            <a:ext cx="533400" cy="533400"/>
          </a:xfrm>
          <a:prstGeom prst="rect">
            <a:avLst/>
          </a:prstGeom>
          <a:noFill/>
        </p:spPr>
      </p:pic>
      <p:pic>
        <p:nvPicPr>
          <p:cNvPr id="8204" name="Picture 12" descr="http://www.worsham.larrywasham.com/images/pocahontas2.JPG"/>
          <p:cNvPicPr>
            <a:picLocks noChangeAspect="1" noChangeArrowheads="1"/>
          </p:cNvPicPr>
          <p:nvPr/>
        </p:nvPicPr>
        <p:blipFill>
          <a:blip r:embed="rId7" cstate="print"/>
          <a:stretch>
            <a:fillRect/>
          </a:stretch>
        </p:blipFill>
        <p:spPr bwMode="auto">
          <a:xfrm>
            <a:off x="1752600" y="3812879"/>
            <a:ext cx="533400" cy="533400"/>
          </a:xfrm>
          <a:prstGeom prst="rect">
            <a:avLst/>
          </a:prstGeom>
          <a:noFill/>
        </p:spPr>
      </p:pic>
      <p:sp>
        <p:nvSpPr>
          <p:cNvPr id="55" name="Text Box 33"/>
          <p:cNvSpPr txBox="1">
            <a:spLocks noChangeArrowheads="1"/>
          </p:cNvSpPr>
          <p:nvPr/>
        </p:nvSpPr>
        <p:spPr bwMode="auto">
          <a:xfrm>
            <a:off x="1676400" y="2438400"/>
            <a:ext cx="1600200" cy="261610"/>
          </a:xfrm>
          <a:prstGeom prst="rect">
            <a:avLst/>
          </a:prstGeom>
          <a:solidFill>
            <a:srgbClr val="EAECF2"/>
          </a:solidFill>
          <a:ln w="9525">
            <a:noFill/>
            <a:miter lim="800000"/>
            <a:headEnd/>
            <a:tailEnd/>
          </a:ln>
        </p:spPr>
        <p:txBody>
          <a:bodyPr>
            <a:spAutoFit/>
          </a:bodyPr>
          <a:lstStyle/>
          <a:p>
            <a:pPr>
              <a:spcBef>
                <a:spcPct val="50000"/>
              </a:spcBef>
            </a:pPr>
            <a:r>
              <a:rPr lang="en-US" sz="1100" dirty="0"/>
              <a:t>Wall</a:t>
            </a:r>
          </a:p>
        </p:txBody>
      </p:sp>
      <p:sp>
        <p:nvSpPr>
          <p:cNvPr id="56" name="Text Box 33"/>
          <p:cNvSpPr txBox="1">
            <a:spLocks noChangeArrowheads="1"/>
          </p:cNvSpPr>
          <p:nvPr/>
        </p:nvSpPr>
        <p:spPr bwMode="auto">
          <a:xfrm>
            <a:off x="1676400" y="3124200"/>
            <a:ext cx="1600200" cy="261610"/>
          </a:xfrm>
          <a:prstGeom prst="rect">
            <a:avLst/>
          </a:prstGeom>
          <a:noFill/>
          <a:ln w="9525">
            <a:noFill/>
            <a:miter lim="800000"/>
            <a:headEnd/>
            <a:tailEnd/>
          </a:ln>
        </p:spPr>
        <p:txBody>
          <a:bodyPr>
            <a:spAutoFit/>
          </a:bodyPr>
          <a:lstStyle/>
          <a:p>
            <a:pPr>
              <a:spcBef>
                <a:spcPct val="50000"/>
              </a:spcBef>
            </a:pPr>
            <a:r>
              <a:rPr lang="en-US" sz="1100" dirty="0"/>
              <a:t>Friends</a:t>
            </a:r>
          </a:p>
        </p:txBody>
      </p:sp>
      <p:sp>
        <p:nvSpPr>
          <p:cNvPr id="57" name="Line 20"/>
          <p:cNvSpPr>
            <a:spLocks noChangeShapeType="1"/>
          </p:cNvSpPr>
          <p:nvPr/>
        </p:nvSpPr>
        <p:spPr bwMode="auto">
          <a:xfrm>
            <a:off x="1676400" y="3352800"/>
            <a:ext cx="1600200" cy="0"/>
          </a:xfrm>
          <a:prstGeom prst="line">
            <a:avLst/>
          </a:prstGeom>
          <a:noFill/>
          <a:ln w="9525">
            <a:solidFill>
              <a:srgbClr val="C0C0C0"/>
            </a:solidFill>
            <a:round/>
            <a:headEnd/>
            <a:tailEnd/>
          </a:ln>
        </p:spPr>
        <p:txBody>
          <a:bodyPr/>
          <a:lstStyle/>
          <a:p>
            <a:endParaRPr lang="en-US" sz="2800"/>
          </a:p>
        </p:txBody>
      </p:sp>
      <p:sp>
        <p:nvSpPr>
          <p:cNvPr id="58" name="Text Box 32"/>
          <p:cNvSpPr txBox="1">
            <a:spLocks noChangeArrowheads="1"/>
          </p:cNvSpPr>
          <p:nvPr/>
        </p:nvSpPr>
        <p:spPr bwMode="auto">
          <a:xfrm>
            <a:off x="1676400" y="2895600"/>
            <a:ext cx="1600200" cy="261610"/>
          </a:xfrm>
          <a:prstGeom prst="rect">
            <a:avLst/>
          </a:prstGeom>
          <a:noFill/>
          <a:ln w="9525">
            <a:noFill/>
            <a:miter lim="800000"/>
            <a:headEnd/>
            <a:tailEnd/>
          </a:ln>
        </p:spPr>
        <p:txBody>
          <a:bodyPr>
            <a:spAutoFit/>
          </a:bodyPr>
          <a:lstStyle/>
          <a:p>
            <a:pPr>
              <a:spcBef>
                <a:spcPct val="50000"/>
              </a:spcBef>
            </a:pPr>
            <a:r>
              <a:rPr lang="en-US" sz="1100" dirty="0"/>
              <a:t>Photos</a:t>
            </a:r>
          </a:p>
        </p:txBody>
      </p:sp>
      <p:sp>
        <p:nvSpPr>
          <p:cNvPr id="67" name="Text Box 39"/>
          <p:cNvSpPr txBox="1">
            <a:spLocks noChangeArrowheads="1"/>
          </p:cNvSpPr>
          <p:nvPr/>
        </p:nvSpPr>
        <p:spPr bwMode="auto">
          <a:xfrm>
            <a:off x="2362200" y="4038600"/>
            <a:ext cx="914400" cy="253916"/>
          </a:xfrm>
          <a:prstGeom prst="rect">
            <a:avLst/>
          </a:prstGeom>
          <a:noFill/>
          <a:ln w="9525">
            <a:noFill/>
            <a:miter lim="800000"/>
            <a:headEnd/>
            <a:tailEnd/>
          </a:ln>
        </p:spPr>
        <p:txBody>
          <a:bodyPr wrap="square">
            <a:spAutoFit/>
          </a:bodyPr>
          <a:lstStyle/>
          <a:p>
            <a:pPr>
              <a:spcBef>
                <a:spcPct val="50000"/>
              </a:spcBef>
            </a:pPr>
            <a:r>
              <a:rPr lang="en-US" sz="1050" dirty="0"/>
              <a:t>Tukey</a:t>
            </a:r>
          </a:p>
        </p:txBody>
      </p:sp>
      <p:sp>
        <p:nvSpPr>
          <p:cNvPr id="68" name="Text Box 39"/>
          <p:cNvSpPr txBox="1">
            <a:spLocks noChangeArrowheads="1"/>
          </p:cNvSpPr>
          <p:nvPr/>
        </p:nvSpPr>
        <p:spPr bwMode="auto">
          <a:xfrm>
            <a:off x="2362200" y="4876800"/>
            <a:ext cx="914400" cy="253916"/>
          </a:xfrm>
          <a:prstGeom prst="rect">
            <a:avLst/>
          </a:prstGeom>
          <a:noFill/>
          <a:ln w="9525">
            <a:noFill/>
            <a:miter lim="800000"/>
            <a:headEnd/>
            <a:tailEnd/>
          </a:ln>
        </p:spPr>
        <p:txBody>
          <a:bodyPr wrap="square">
            <a:spAutoFit/>
          </a:bodyPr>
          <a:lstStyle/>
          <a:p>
            <a:pPr>
              <a:spcBef>
                <a:spcPct val="50000"/>
              </a:spcBef>
            </a:pPr>
            <a:r>
              <a:rPr lang="en-US" sz="1050" dirty="0"/>
              <a:t>Pearson</a:t>
            </a:r>
          </a:p>
        </p:txBody>
      </p:sp>
      <p:sp>
        <p:nvSpPr>
          <p:cNvPr id="53" name="Text Box 29">
            <a:extLst>
              <a:ext uri="{FF2B5EF4-FFF2-40B4-BE49-F238E27FC236}">
                <a16:creationId xmlns:a16="http://schemas.microsoft.com/office/drawing/2014/main" id="{FC01C2D2-07EC-4E55-971A-C31EFA72C662}"/>
              </a:ext>
            </a:extLst>
          </p:cNvPr>
          <p:cNvSpPr txBox="1">
            <a:spLocks noChangeArrowheads="1"/>
          </p:cNvSpPr>
          <p:nvPr/>
        </p:nvSpPr>
        <p:spPr bwMode="auto">
          <a:xfrm>
            <a:off x="4067559" y="1539632"/>
            <a:ext cx="5830748" cy="369332"/>
          </a:xfrm>
          <a:prstGeom prst="rect">
            <a:avLst/>
          </a:prstGeom>
          <a:solidFill>
            <a:schemeClr val="bg1"/>
          </a:solidFill>
          <a:ln w="9525">
            <a:noFill/>
            <a:miter lim="800000"/>
            <a:headEnd/>
            <a:tailEnd/>
          </a:ln>
        </p:spPr>
        <p:txBody>
          <a:bodyPr wrap="square">
            <a:spAutoFit/>
          </a:bodyPr>
          <a:lstStyle>
            <a:defPPr>
              <a:defRPr lang="he-IL"/>
            </a:defPPr>
            <a:lvl1pPr>
              <a:spcBef>
                <a:spcPct val="50000"/>
              </a:spcBef>
              <a:defRPr sz="1200">
                <a:solidFill>
                  <a:schemeClr val="bg1"/>
                </a:solidFill>
              </a:defRPr>
            </a:lvl1pPr>
          </a:lstStyle>
          <a:p>
            <a:r>
              <a:rPr lang="en-US" sz="1800" b="1" dirty="0">
                <a:solidFill>
                  <a:srgbClr val="666699"/>
                </a:solidFill>
              </a:rPr>
              <a:t>Shuster </a:t>
            </a:r>
            <a:r>
              <a:rPr lang="en-US" sz="1800" dirty="0">
                <a:solidFill>
                  <a:schemeClr val="tx1"/>
                </a:solidFill>
              </a:rPr>
              <a:t>commented on </a:t>
            </a:r>
            <a:r>
              <a:rPr lang="en-US" sz="1800" b="1" dirty="0" err="1">
                <a:solidFill>
                  <a:srgbClr val="666699"/>
                </a:solidFill>
              </a:rPr>
              <a:t>Hoaglin’s</a:t>
            </a:r>
            <a:r>
              <a:rPr lang="en-US" sz="1800" b="1" dirty="0">
                <a:solidFill>
                  <a:srgbClr val="666699"/>
                </a:solidFill>
              </a:rPr>
              <a:t> paper:</a:t>
            </a:r>
          </a:p>
        </p:txBody>
      </p:sp>
      <p:pic>
        <p:nvPicPr>
          <p:cNvPr id="32" name="Picture 2" descr="https://hobi.med.ufl.edu/files/2011/11/shuster.jpg">
            <a:extLst>
              <a:ext uri="{FF2B5EF4-FFF2-40B4-BE49-F238E27FC236}">
                <a16:creationId xmlns:a16="http://schemas.microsoft.com/office/drawing/2014/main" id="{505300C7-A6CD-45C4-8477-F39161D394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4884" y="468970"/>
            <a:ext cx="1478072" cy="1926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4327E83-7F53-4BAE-89BC-2F31B3D8044C}"/>
              </a:ext>
            </a:extLst>
          </p:cNvPr>
          <p:cNvPicPr>
            <a:picLocks noChangeAspect="1"/>
          </p:cNvPicPr>
          <p:nvPr/>
        </p:nvPicPr>
        <p:blipFill>
          <a:blip r:embed="rId9"/>
          <a:stretch>
            <a:fillRect/>
          </a:stretch>
        </p:blipFill>
        <p:spPr>
          <a:xfrm>
            <a:off x="4592955" y="4319609"/>
            <a:ext cx="5019675" cy="819150"/>
          </a:xfrm>
          <a:prstGeom prst="rect">
            <a:avLst/>
          </a:prstGeom>
        </p:spPr>
      </p:pic>
      <p:sp>
        <p:nvSpPr>
          <p:cNvPr id="3" name="Rectangle 2">
            <a:extLst>
              <a:ext uri="{FF2B5EF4-FFF2-40B4-BE49-F238E27FC236}">
                <a16:creationId xmlns:a16="http://schemas.microsoft.com/office/drawing/2014/main" id="{1A13800C-18DE-4F26-B207-538D0950C4A4}"/>
              </a:ext>
            </a:extLst>
          </p:cNvPr>
          <p:cNvSpPr/>
          <p:nvPr/>
        </p:nvSpPr>
        <p:spPr>
          <a:xfrm>
            <a:off x="9290304" y="4526280"/>
            <a:ext cx="100584" cy="180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8215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buFont typeface="Wingdings" panose="05000000000000000000" pitchFamily="2" charset="2"/>
                  <a:buChar char="ü"/>
                </a:pPr>
                <a:r>
                  <a:rPr lang="en-US" dirty="0"/>
                  <a:t>Homemade simulations</a:t>
                </a:r>
              </a:p>
              <a:p>
                <a:pPr>
                  <a:buClr>
                    <a:srgbClr val="FF0000"/>
                  </a:buClr>
                  <a:buFont typeface="Wingdings" panose="05000000000000000000" pitchFamily="2" charset="2"/>
                  <a:buChar char="ü"/>
                </a:pPr>
                <a:r>
                  <a:rPr lang="en-US" dirty="0"/>
                  <a:t>Actual null-distributions of Q</a:t>
                </a:r>
              </a:p>
              <a:p>
                <a:pPr>
                  <a:buClr>
                    <a:srgbClr val="FF0000"/>
                  </a:buClr>
                  <a:buFont typeface="Wingdings" panose="05000000000000000000" pitchFamily="2" charset="2"/>
                  <a:buChar char="ü"/>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buFont typeface="Wingdings" panose="05000000000000000000" pitchFamily="2" charset="2"/>
                  <a:buChar char="ü"/>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2981977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FF47F-85D5-448A-90C4-C90A750709D1}"/>
              </a:ext>
            </a:extLst>
          </p:cNvPr>
          <p:cNvSpPr>
            <a:spLocks noGrp="1"/>
          </p:cNvSpPr>
          <p:nvPr>
            <p:ph type="title"/>
          </p:nvPr>
        </p:nvSpPr>
        <p:spPr/>
        <p:txBody>
          <a:bodyPr/>
          <a:lstStyle/>
          <a:p>
            <a:r>
              <a:rPr lang="en-US" dirty="0"/>
              <a:t>Conclusions</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A80E55-2809-431B-AC8F-6E432D3D0422}"/>
                  </a:ext>
                </a:extLst>
              </p:cNvPr>
              <p:cNvSpPr>
                <a:spLocks noGrp="1"/>
              </p:cNvSpPr>
              <p:nvPr>
                <p:ph idx="1"/>
              </p:nvPr>
            </p:nvSpPr>
            <p:spPr/>
            <p:txBody>
              <a:bodyPr>
                <a:normAutofit/>
              </a:bodyPr>
              <a:lstStyle/>
              <a:p>
                <a:pPr marL="0" indent="0">
                  <a:buNone/>
                </a:pPr>
                <a:r>
                  <a:rPr lang="en-US" dirty="0"/>
                  <a:t>The distribution of </a:t>
                </a:r>
                <a:r>
                  <a:rPr lang="en-US" i="1" dirty="0"/>
                  <a:t>Q </a:t>
                </a:r>
                <a:r>
                  <a:rPr lang="en-US" dirty="0"/>
                  <a:t>is approximately (in large samples), and not exactly, chi-squared because the weights used are </a:t>
                </a:r>
                <a14:m>
                  <m:oMath xmlns:m="http://schemas.openxmlformats.org/officeDocument/2006/math">
                    <m:r>
                      <a:rPr lang="en-US" i="1" dirty="0" smtClean="0">
                        <a:latin typeface="Cambria Math" panose="02040503050406030204" pitchFamily="18" charset="0"/>
                      </a:rPr>
                      <m:t>1</m:t>
                    </m:r>
                    <m:r>
                      <a:rPr lang="he-IL"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𝑠</m:t>
                        </m:r>
                      </m:e>
                      <m:sub>
                        <m:r>
                          <a:rPr lang="en-US" i="1" dirty="0" smtClean="0">
                            <a:latin typeface="Cambria Math" panose="02040503050406030204" pitchFamily="18" charset="0"/>
                          </a:rPr>
                          <m:t>𝑖</m:t>
                        </m:r>
                      </m:sub>
                      <m:sup>
                        <m:r>
                          <a:rPr lang="en-US" i="1" dirty="0" smtClean="0">
                            <a:latin typeface="Cambria Math" panose="02040503050406030204" pitchFamily="18" charset="0"/>
                          </a:rPr>
                          <m:t>2</m:t>
                        </m:r>
                      </m:sup>
                    </m:sSubSup>
                    <m:r>
                      <a:rPr lang="en-US" i="1" dirty="0" smtClean="0">
                        <a:latin typeface="Cambria Math" panose="02040503050406030204" pitchFamily="18" charset="0"/>
                      </a:rPr>
                      <m:t> </m:t>
                    </m:r>
                  </m:oMath>
                </a14:m>
                <a:r>
                  <a:rPr lang="en-US" dirty="0"/>
                  <a:t>and not 1/</a:t>
                </a:r>
                <a14:m>
                  <m:oMath xmlns:m="http://schemas.openxmlformats.org/officeDocument/2006/math">
                    <m:sSubSup>
                      <m:sSubSupPr>
                        <m:ctrlPr>
                          <a:rPr lang="en-US" b="0" i="1" dirty="0" smtClean="0">
                            <a:latin typeface="Cambria Math" panose="02040503050406030204" pitchFamily="18" charset="0"/>
                          </a:rPr>
                        </m:ctrlPr>
                      </m:sSubSupPr>
                      <m:e>
                        <m:r>
                          <a:rPr lang="he-IL" i="1" dirty="0" smtClean="0">
                            <a:latin typeface="Cambria Math" panose="02040503050406030204" pitchFamily="18" charset="0"/>
                          </a:rPr>
                          <m:t>𝜎</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2</m:t>
                        </m:r>
                      </m:sup>
                    </m:sSubSup>
                  </m:oMath>
                </a14:m>
                <a:r>
                  <a:rPr lang="en-US" i="1" dirty="0"/>
                  <a:t> </a:t>
                </a:r>
                <a:r>
                  <a:rPr lang="en-US" dirty="0"/>
                  <a:t>. </a:t>
                </a:r>
              </a:p>
              <a:p>
                <a:pPr marL="0" indent="0">
                  <a:buNone/>
                </a:pPr>
                <a:r>
                  <a:rPr lang="en-US" dirty="0"/>
                  <a:t>In theoretical work, it is customary to assume that one can use the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𝑠</m:t>
                        </m:r>
                      </m:e>
                      <m:sub>
                        <m:r>
                          <a:rPr lang="en-US" i="1" dirty="0">
                            <a:latin typeface="Cambria Math" panose="02040503050406030204" pitchFamily="18" charset="0"/>
                          </a:rPr>
                          <m:t>𝑖</m:t>
                        </m:r>
                      </m:sub>
                      <m:sup>
                        <m:r>
                          <a:rPr lang="en-US" i="1" dirty="0">
                            <a:latin typeface="Cambria Math" panose="02040503050406030204" pitchFamily="18" charset="0"/>
                          </a:rPr>
                          <m:t>2</m:t>
                        </m:r>
                      </m:sup>
                    </m:sSubSup>
                  </m:oMath>
                </a14:m>
                <a:r>
                  <a:rPr lang="en-US" i="1" dirty="0"/>
                  <a:t> </a:t>
                </a:r>
                <a:r>
                  <a:rPr lang="en-US" dirty="0"/>
                  <a:t>as if they were the </a:t>
                </a:r>
                <a14:m>
                  <m:oMath xmlns:m="http://schemas.openxmlformats.org/officeDocument/2006/math">
                    <m:sSubSup>
                      <m:sSubSupPr>
                        <m:ctrlPr>
                          <a:rPr lang="en-US" i="1" dirty="0">
                            <a:latin typeface="Cambria Math" panose="02040503050406030204" pitchFamily="18" charset="0"/>
                          </a:rPr>
                        </m:ctrlPr>
                      </m:sSubSupPr>
                      <m:e>
                        <m:r>
                          <a:rPr lang="he-IL" i="1" dirty="0">
                            <a:latin typeface="Cambria Math" panose="02040503050406030204" pitchFamily="18" charset="0"/>
                          </a:rPr>
                          <m:t>𝜎</m:t>
                        </m:r>
                      </m:e>
                      <m:sub>
                        <m:r>
                          <a:rPr lang="en-US" i="1" dirty="0">
                            <a:latin typeface="Cambria Math" panose="02040503050406030204" pitchFamily="18" charset="0"/>
                          </a:rPr>
                          <m:t>𝑖</m:t>
                        </m:r>
                      </m:sub>
                      <m:sup>
                        <m:r>
                          <a:rPr lang="en-US" i="1" dirty="0">
                            <a:latin typeface="Cambria Math" panose="02040503050406030204" pitchFamily="18" charset="0"/>
                          </a:rPr>
                          <m:t>2</m:t>
                        </m:r>
                      </m:sup>
                    </m:sSubSup>
                    <m:r>
                      <a:rPr lang="en-US" b="0" i="1" dirty="0" smtClean="0">
                        <a:latin typeface="Cambria Math" panose="02040503050406030204" pitchFamily="18" charset="0"/>
                      </a:rPr>
                      <m:t>;</m:t>
                    </m:r>
                  </m:oMath>
                </a14:m>
                <a:r>
                  <a:rPr lang="en-US" dirty="0"/>
                  <a:t> but this assumption can lead to problems, and it is supported by little, if any, empirical evidence in moderate and small samples. </a:t>
                </a:r>
              </a:p>
              <a:p>
                <a:pPr marL="0" indent="0">
                  <a:buNone/>
                </a:pPr>
                <a:r>
                  <a:rPr lang="en-US" dirty="0"/>
                  <a:t>Thus, results that rely on this assumption (such as those claiming to derive the exact distribution of Cochran’s </a:t>
                </a:r>
                <a:r>
                  <a:rPr lang="en-US" i="1" dirty="0"/>
                  <a:t>Q</a:t>
                </a:r>
                <a:r>
                  <a:rPr lang="en-US" dirty="0"/>
                  <a:t>) are mainly of theoretical interest; their relevance to actual meta-analyses remains unproven.</a:t>
                </a:r>
                <a:endParaRPr lang="he-IL" dirty="0"/>
              </a:p>
            </p:txBody>
          </p:sp>
        </mc:Choice>
        <mc:Fallback xmlns="">
          <p:sp>
            <p:nvSpPr>
              <p:cNvPr id="3" name="Content Placeholder 2">
                <a:extLst>
                  <a:ext uri="{FF2B5EF4-FFF2-40B4-BE49-F238E27FC236}">
                    <a16:creationId xmlns:a16="http://schemas.microsoft.com/office/drawing/2014/main" id="{F4A80E55-2809-431B-AC8F-6E432D3D0422}"/>
                  </a:ext>
                </a:extLst>
              </p:cNvPr>
              <p:cNvSpPr>
                <a:spLocks noGrp="1" noRot="1" noChangeAspect="1" noMove="1" noResize="1" noEditPoints="1" noAdjustHandles="1" noChangeArrowheads="1" noChangeShapeType="1" noTextEdit="1"/>
              </p:cNvSpPr>
              <p:nvPr>
                <p:ph idx="1"/>
              </p:nvPr>
            </p:nvSpPr>
            <p:spPr>
              <a:blipFill>
                <a:blip r:embed="rId2"/>
                <a:stretch>
                  <a:fillRect l="-1217" t="-2241" r="-1449"/>
                </a:stretch>
              </a:blipFill>
            </p:spPr>
            <p:txBody>
              <a:bodyPr/>
              <a:lstStyle/>
              <a:p>
                <a:r>
                  <a:rPr lang="en-US">
                    <a:noFill/>
                  </a:rPr>
                  <a:t> </a:t>
                </a:r>
              </a:p>
            </p:txBody>
          </p:sp>
        </mc:Fallback>
      </mc:AlternateContent>
    </p:spTree>
    <p:extLst>
      <p:ext uri="{BB962C8B-B14F-4D97-AF65-F5344CB8AC3E}">
        <p14:creationId xmlns:p14="http://schemas.microsoft.com/office/powerpoint/2010/main" val="219237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FF47F-85D5-448A-90C4-C90A750709D1}"/>
              </a:ext>
            </a:extLst>
          </p:cNvPr>
          <p:cNvSpPr>
            <a:spLocks noGrp="1"/>
          </p:cNvSpPr>
          <p:nvPr>
            <p:ph type="title"/>
          </p:nvPr>
        </p:nvSpPr>
        <p:spPr/>
        <p:txBody>
          <a:bodyPr/>
          <a:lstStyle/>
          <a:p>
            <a:r>
              <a:rPr lang="en-US" dirty="0"/>
              <a:t>Conclusions</a:t>
            </a:r>
            <a:endParaRPr lang="he-IL" dirty="0"/>
          </a:p>
        </p:txBody>
      </p:sp>
      <p:sp>
        <p:nvSpPr>
          <p:cNvPr id="3" name="Content Placeholder 2">
            <a:extLst>
              <a:ext uri="{FF2B5EF4-FFF2-40B4-BE49-F238E27FC236}">
                <a16:creationId xmlns:a16="http://schemas.microsoft.com/office/drawing/2014/main" id="{F4A80E55-2809-431B-AC8F-6E432D3D0422}"/>
              </a:ext>
            </a:extLst>
          </p:cNvPr>
          <p:cNvSpPr>
            <a:spLocks noGrp="1"/>
          </p:cNvSpPr>
          <p:nvPr>
            <p:ph idx="1"/>
          </p:nvPr>
        </p:nvSpPr>
        <p:spPr/>
        <p:txBody>
          <a:bodyPr>
            <a:normAutofit/>
          </a:bodyPr>
          <a:lstStyle/>
          <a:p>
            <a:pPr marL="0" indent="0">
              <a:buNone/>
            </a:pPr>
            <a:r>
              <a:rPr lang="en-US" dirty="0"/>
              <a:t>Information from Cochran’s paper, together with results from the work of </a:t>
            </a:r>
            <a:r>
              <a:rPr lang="en-US" dirty="0" err="1"/>
              <a:t>Kulinskaya</a:t>
            </a:r>
            <a:r>
              <a:rPr lang="en-US" dirty="0"/>
              <a:t> et al. provides an accurate description of the behavior of Q and should help to counteract some of the widespread misinformation. </a:t>
            </a:r>
          </a:p>
          <a:p>
            <a:pPr marL="0" indent="0">
              <a:buNone/>
            </a:pPr>
            <a:r>
              <a:rPr lang="en-US" dirty="0"/>
              <a:t>Analysts who would like to test for heterogeneity by referring Q to the chi-squared distribution on k−1 degrees of freedom are likely to be disappointed at losing the simplicity and uniformity of that approach, but its validity was always an illusion.</a:t>
            </a:r>
            <a:endParaRPr lang="he-IL" dirty="0"/>
          </a:p>
        </p:txBody>
      </p:sp>
    </p:spTree>
    <p:extLst>
      <p:ext uri="{BB962C8B-B14F-4D97-AF65-F5344CB8AC3E}">
        <p14:creationId xmlns:p14="http://schemas.microsoft.com/office/powerpoint/2010/main" val="34601565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FF47F-85D5-448A-90C4-C90A750709D1}"/>
              </a:ext>
            </a:extLst>
          </p:cNvPr>
          <p:cNvSpPr>
            <a:spLocks noGrp="1"/>
          </p:cNvSpPr>
          <p:nvPr>
            <p:ph type="title"/>
          </p:nvPr>
        </p:nvSpPr>
        <p:spPr/>
        <p:txBody>
          <a:bodyPr/>
          <a:lstStyle/>
          <a:p>
            <a:r>
              <a:rPr lang="en-US" dirty="0"/>
              <a:t>Conclusions</a:t>
            </a:r>
            <a:endParaRPr lang="he-IL" dirty="0"/>
          </a:p>
        </p:txBody>
      </p:sp>
      <p:sp>
        <p:nvSpPr>
          <p:cNvPr id="3" name="Content Placeholder 2">
            <a:extLst>
              <a:ext uri="{FF2B5EF4-FFF2-40B4-BE49-F238E27FC236}">
                <a16:creationId xmlns:a16="http://schemas.microsoft.com/office/drawing/2014/main" id="{F4A80E55-2809-431B-AC8F-6E432D3D0422}"/>
              </a:ext>
            </a:extLst>
          </p:cNvPr>
          <p:cNvSpPr>
            <a:spLocks noGrp="1"/>
          </p:cNvSpPr>
          <p:nvPr>
            <p:ph idx="1"/>
          </p:nvPr>
        </p:nvSpPr>
        <p:spPr>
          <a:xfrm>
            <a:off x="838200" y="1825625"/>
            <a:ext cx="10515600" cy="4351338"/>
          </a:xfrm>
        </p:spPr>
        <p:txBody>
          <a:bodyPr>
            <a:normAutofit/>
          </a:bodyPr>
          <a:lstStyle/>
          <a:p>
            <a:pPr marL="0" indent="0">
              <a:buNone/>
            </a:pPr>
            <a:r>
              <a:rPr lang="en-US" dirty="0"/>
              <a:t>Shuster recommends that books on meta-analysis take into account current knowledge about Q, and </a:t>
            </a:r>
            <a:r>
              <a:rPr lang="en-US" dirty="0" err="1"/>
              <a:t>Kulinskaya</a:t>
            </a:r>
            <a:r>
              <a:rPr lang="en-US" dirty="0"/>
              <a:t> and Dollinger make a similar point about software. </a:t>
            </a:r>
          </a:p>
          <a:p>
            <a:pPr marL="0" indent="0">
              <a:buNone/>
            </a:pPr>
            <a:r>
              <a:rPr lang="en-US" dirty="0"/>
              <a:t>Those changes are essential for improving the present unsatisfactory situation. Software could readily omit P-values for Q. Output could also omit I</a:t>
            </a:r>
            <a:r>
              <a:rPr lang="en-US" baseline="30000" dirty="0"/>
              <a:t>2</a:t>
            </a:r>
            <a:r>
              <a:rPr lang="en-US" dirty="0"/>
              <a:t> , in its current form.</a:t>
            </a:r>
          </a:p>
          <a:p>
            <a:pPr marL="0" indent="0">
              <a:buNone/>
            </a:pPr>
            <a:r>
              <a:rPr lang="en-US" dirty="0"/>
              <a:t>Software documentation, and books as well, should include forthright discussions of the limitations of Q and I</a:t>
            </a:r>
            <a:r>
              <a:rPr lang="en-US" baseline="30000" dirty="0"/>
              <a:t>2</a:t>
            </a:r>
            <a:r>
              <a:rPr lang="en-US" dirty="0"/>
              <a:t>, as well as the shortcomings of procedures that use weights based on estimated variances.</a:t>
            </a:r>
            <a:endParaRPr lang="he-IL" dirty="0"/>
          </a:p>
        </p:txBody>
      </p:sp>
    </p:spTree>
    <p:extLst>
      <p:ext uri="{BB962C8B-B14F-4D97-AF65-F5344CB8AC3E}">
        <p14:creationId xmlns:p14="http://schemas.microsoft.com/office/powerpoint/2010/main" val="3415367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
                </a:pPr>
                <a:r>
                  <a:rPr lang="en-US" dirty="0"/>
                  <a:t>Cochran’s 1954 paper</a:t>
                </a:r>
              </a:p>
              <a:p>
                <a:pPr>
                  <a:buClr>
                    <a:srgbClr val="FF0000"/>
                  </a:buClr>
                  <a:buFont typeface="Wingdings" panose="05000000000000000000" pitchFamily="2" charset="2"/>
                  <a:buChar char="§"/>
                </a:pPr>
                <a:r>
                  <a:rPr lang="en-US" dirty="0"/>
                  <a:t>Why Q’s distribution matters - uses of Q in meta-analysis</a:t>
                </a:r>
              </a:p>
              <a:p>
                <a:pPr>
                  <a:buClr>
                    <a:srgbClr val="FF0000"/>
                  </a:buClr>
                  <a:buFont typeface="Wingdings" panose="05000000000000000000" pitchFamily="2" charset="2"/>
                  <a:buChar char="§"/>
                </a:pPr>
                <a:r>
                  <a:rPr lang="en-US" dirty="0"/>
                  <a:t>The theoretical null distribution of Q</a:t>
                </a:r>
              </a:p>
              <a:p>
                <a:pPr>
                  <a:buClr>
                    <a:srgbClr val="FF0000"/>
                  </a:buClr>
                  <a:buFont typeface="Wingdings" panose="05000000000000000000" pitchFamily="2" charset="2"/>
                  <a:buChar char="§"/>
                </a:pPr>
                <a:r>
                  <a:rPr lang="en-US" dirty="0"/>
                  <a:t>Homemade simulations</a:t>
                </a:r>
              </a:p>
              <a:p>
                <a:pPr>
                  <a:buClr>
                    <a:srgbClr val="FF0000"/>
                  </a:buClr>
                  <a:buFont typeface="Wingdings" panose="05000000000000000000" pitchFamily="2" charset="2"/>
                  <a:buChar char="§"/>
                </a:pPr>
                <a:r>
                  <a:rPr lang="en-US" dirty="0"/>
                  <a:t>Actual null-distribution of Q</a:t>
                </a:r>
              </a:p>
              <a:p>
                <a:pPr>
                  <a:buClr>
                    <a:srgbClr val="FF0000"/>
                  </a:buClr>
                  <a:buFont typeface="Wingdings" panose="05000000000000000000" pitchFamily="2" charset="2"/>
                  <a:buChar cha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buFont typeface="Wingdings" panose="05000000000000000000" pitchFamily="2" charset="2"/>
                  <a:buChar char="§"/>
                </a:pPr>
                <a:r>
                  <a:rPr lang="en-US" dirty="0"/>
                  <a:t>Comments on </a:t>
                </a:r>
                <a:r>
                  <a:rPr lang="en-US" dirty="0" err="1"/>
                  <a:t>Hoaglin’s</a:t>
                </a:r>
                <a:r>
                  <a:rPr lang="en-US" dirty="0"/>
                  <a:t> paper</a:t>
                </a:r>
              </a:p>
              <a:p>
                <a:pPr>
                  <a:buClr>
                    <a:srgbClr val="FF0000"/>
                  </a:buClr>
                  <a:buFont typeface="Wingdings" panose="05000000000000000000" pitchFamily="2" charset="2"/>
                  <a:buChar cha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1782011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83A4-2C49-4AEF-B21D-21E1C5CE35F7}"/>
              </a:ext>
            </a:extLst>
          </p:cNvPr>
          <p:cNvSpPr>
            <a:spLocks noGrp="1"/>
          </p:cNvSpPr>
          <p:nvPr>
            <p:ph type="title"/>
          </p:nvPr>
        </p:nvSpPr>
        <p:spPr>
          <a:xfrm>
            <a:off x="248920" y="466725"/>
            <a:ext cx="6659880" cy="2347595"/>
          </a:xfrm>
        </p:spPr>
        <p:txBody>
          <a:bodyPr>
            <a:normAutofit fontScale="90000"/>
          </a:bodyPr>
          <a:lstStyle/>
          <a:p>
            <a:r>
              <a:rPr lang="en-US" b="1" dirty="0"/>
              <a:t>Cochran’s Q</a:t>
            </a:r>
            <a:br>
              <a:rPr lang="en-US" b="1" dirty="0"/>
            </a:br>
            <a:r>
              <a:rPr lang="en-US" b="1" dirty="0"/>
              <a:t>by William G. Cochran </a:t>
            </a:r>
            <a:br>
              <a:rPr lang="en-US" b="1" dirty="0"/>
            </a:br>
            <a:br>
              <a:rPr lang="en-US" b="1" dirty="0"/>
            </a:br>
            <a:endParaRPr lang="he-IL" dirty="0"/>
          </a:p>
        </p:txBody>
      </p:sp>
      <p:sp>
        <p:nvSpPr>
          <p:cNvPr id="7" name="Title 1">
            <a:extLst>
              <a:ext uri="{FF2B5EF4-FFF2-40B4-BE49-F238E27FC236}">
                <a16:creationId xmlns:a16="http://schemas.microsoft.com/office/drawing/2014/main" id="{2B7845BF-3492-44AE-924F-BFD60A3B0839}"/>
              </a:ext>
            </a:extLst>
          </p:cNvPr>
          <p:cNvSpPr txBox="1">
            <a:spLocks/>
          </p:cNvSpPr>
          <p:nvPr/>
        </p:nvSpPr>
        <p:spPr>
          <a:xfrm>
            <a:off x="248920" y="1050924"/>
            <a:ext cx="6659880" cy="234759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b="1" dirty="0"/>
            </a:br>
            <a:r>
              <a:rPr lang="en-US" b="1" dirty="0"/>
              <a:t>(1909–1980)</a:t>
            </a:r>
            <a:br>
              <a:rPr lang="en-US" b="1" dirty="0"/>
            </a:br>
            <a:endParaRPr lang="he-IL" dirty="0"/>
          </a:p>
        </p:txBody>
      </p:sp>
      <p:pic>
        <p:nvPicPr>
          <p:cNvPr id="4" name="Content Placeholder 3">
            <a:extLst>
              <a:ext uri="{FF2B5EF4-FFF2-40B4-BE49-F238E27FC236}">
                <a16:creationId xmlns:a16="http://schemas.microsoft.com/office/drawing/2014/main" id="{1A4F7AA3-F6CE-4DA0-AC76-0EB5B7C4D9EF}"/>
              </a:ext>
            </a:extLst>
          </p:cNvPr>
          <p:cNvPicPr>
            <a:picLocks noGrp="1" noChangeAspect="1"/>
          </p:cNvPicPr>
          <p:nvPr>
            <p:ph idx="1"/>
          </p:nvPr>
        </p:nvPicPr>
        <p:blipFill>
          <a:blip r:embed="rId2"/>
          <a:stretch>
            <a:fillRect/>
          </a:stretch>
        </p:blipFill>
        <p:spPr>
          <a:xfrm>
            <a:off x="6908800" y="261820"/>
            <a:ext cx="4759648" cy="6273397"/>
          </a:xfrm>
          <a:prstGeom prst="rect">
            <a:avLst/>
          </a:prstGeom>
        </p:spPr>
      </p:pic>
    </p:spTree>
    <p:extLst>
      <p:ext uri="{BB962C8B-B14F-4D97-AF65-F5344CB8AC3E}">
        <p14:creationId xmlns:p14="http://schemas.microsoft.com/office/powerpoint/2010/main" val="21299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409E-E779-4FB9-9919-02984E2E0C3C}"/>
              </a:ext>
            </a:extLst>
          </p:cNvPr>
          <p:cNvSpPr>
            <a:spLocks noGrp="1"/>
          </p:cNvSpPr>
          <p:nvPr>
            <p:ph type="title"/>
          </p:nvPr>
        </p:nvSpPr>
        <p:spPr/>
        <p:txBody>
          <a:bodyPr/>
          <a:lstStyle/>
          <a:p>
            <a:r>
              <a:rPr lang="en-US" dirty="0"/>
              <a:t>Hoaglin, on the motivation for the paper</a:t>
            </a:r>
          </a:p>
        </p:txBody>
      </p:sp>
      <p:sp>
        <p:nvSpPr>
          <p:cNvPr id="3" name="Content Placeholder 2">
            <a:extLst>
              <a:ext uri="{FF2B5EF4-FFF2-40B4-BE49-F238E27FC236}">
                <a16:creationId xmlns:a16="http://schemas.microsoft.com/office/drawing/2014/main" id="{DA619CAD-F765-4F63-AA0C-6E7B961BA752}"/>
              </a:ext>
            </a:extLst>
          </p:cNvPr>
          <p:cNvSpPr>
            <a:spLocks noGrp="1"/>
          </p:cNvSpPr>
          <p:nvPr>
            <p:ph idx="1"/>
          </p:nvPr>
        </p:nvSpPr>
        <p:spPr/>
        <p:txBody>
          <a:bodyPr/>
          <a:lstStyle/>
          <a:p>
            <a:r>
              <a:rPr lang="en-US" dirty="0"/>
              <a:t>‘The impetus for this paper came from reading several articles that used ‘Cochran’s Q test’; some of them cited Cochran’s 1954 paper.’</a:t>
            </a:r>
          </a:p>
          <a:p>
            <a:endParaRPr lang="en-US" dirty="0"/>
          </a:p>
          <a:p>
            <a:r>
              <a:rPr lang="en-US" dirty="0"/>
              <a:t>‘Having read that paper, I was surprised. It seemed clear that those authors had not studied that paper. If they had, they would have known that Cochran deliberately did not use Q itself to test for the presence of heterogeneity.’</a:t>
            </a:r>
          </a:p>
        </p:txBody>
      </p:sp>
    </p:spTree>
    <p:extLst>
      <p:ext uri="{BB962C8B-B14F-4D97-AF65-F5344CB8AC3E}">
        <p14:creationId xmlns:p14="http://schemas.microsoft.com/office/powerpoint/2010/main" val="200506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4006-6C5F-42CE-8900-F44A6E01F768}"/>
              </a:ext>
            </a:extLst>
          </p:cNvPr>
          <p:cNvSpPr>
            <a:spLocks noGrp="1"/>
          </p:cNvSpPr>
          <p:nvPr>
            <p:ph type="title"/>
          </p:nvPr>
        </p:nvSpPr>
        <p:spPr/>
        <p:txBody>
          <a:bodyPr/>
          <a:lstStyle/>
          <a:p>
            <a:r>
              <a:rPr lang="en-US" dirty="0"/>
              <a:t>Cochran’s 1954 paper</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2FB62-71D1-431F-9CC1-D43B249EF717}"/>
                  </a:ext>
                </a:extLst>
              </p:cNvPr>
              <p:cNvSpPr>
                <a:spLocks noGrp="1"/>
              </p:cNvSpPr>
              <p:nvPr>
                <p:ph idx="1"/>
              </p:nvPr>
            </p:nvSpPr>
            <p:spPr/>
            <p:txBody>
              <a:bodyPr>
                <a:normAutofit/>
              </a:bodyPr>
              <a:lstStyle/>
              <a:p>
                <a:r>
                  <a:rPr lang="en-US" dirty="0"/>
                  <a:t>Simple 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𝑖</m:t>
                        </m:r>
                      </m:sub>
                    </m:sSub>
                  </m:oMath>
                </a14:m>
                <a:endParaRPr lang="en-US" b="0" dirty="0">
                  <a:ea typeface="Cambria Math" panose="02040503050406030204" pitchFamily="18" charset="0"/>
                </a:endParaRPr>
              </a:p>
              <a:p>
                <a:r>
                  <a:rPr lang="en-US" dirty="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𝑖</m:t>
                        </m:r>
                      </m:sub>
                    </m:sSub>
                  </m:oMath>
                </a14:m>
                <a:r>
                  <a:rPr lang="en-US" i="1" dirty="0"/>
                  <a:t> </a:t>
                </a:r>
                <a:r>
                  <a:rPr lang="en-US" dirty="0"/>
                  <a:t>is the experimental error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p>
              <a:p>
                <a:r>
                  <a:rPr lang="en-US" dirty="0"/>
                  <a:t>If the values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i="1" dirty="0"/>
                  <a:t> </a:t>
                </a:r>
                <a:r>
                  <a:rPr lang="en-US" dirty="0"/>
                  <a:t>differ by more than can be accounted for by their experimental errors, we require a model of the form:</a:t>
                </a:r>
              </a:p>
              <a:p>
                <a:pPr marL="0" indent="0">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𝑖</m:t>
                        </m:r>
                      </m:sub>
                    </m:sSub>
                  </m:oMath>
                </a14:m>
                <a:r>
                  <a:rPr lang="en-US" dirty="0"/>
                  <a:t> </a:t>
                </a:r>
              </a:p>
              <a:p>
                <a:r>
                  <a:rPr lang="en-US" dirty="0"/>
                  <a:t>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m:t>
                        </m:r>
                      </m:sub>
                    </m:sSub>
                  </m:oMath>
                </a14:m>
                <a:r>
                  <a:rPr lang="en-US" dirty="0"/>
                  <a:t>, which might be called the “true value” in the </a:t>
                </a:r>
                <a:r>
                  <a:rPr lang="en-US" dirty="0" err="1"/>
                  <a:t>i</a:t>
                </a:r>
                <a:r>
                  <a:rPr lang="en-US" baseline="30000" dirty="0" err="1"/>
                  <a:t>th</a:t>
                </a:r>
                <a:r>
                  <a:rPr lang="en-US" dirty="0"/>
                  <a:t> experiment, varies from one experiment to another. If such variation exists, Cochran refers to it as an interaction</a:t>
                </a:r>
                <a:r>
                  <a:rPr lang="en-US" i="1" dirty="0"/>
                  <a:t> </a:t>
                </a:r>
                <a:r>
                  <a:rPr lang="en-US" dirty="0"/>
                  <a:t>of the effect with experiments.</a:t>
                </a:r>
                <a:endParaRPr lang="he-IL" dirty="0"/>
              </a:p>
            </p:txBody>
          </p:sp>
        </mc:Choice>
        <mc:Fallback xmlns="">
          <p:sp>
            <p:nvSpPr>
              <p:cNvPr id="3" name="Content Placeholder 2">
                <a:extLst>
                  <a:ext uri="{FF2B5EF4-FFF2-40B4-BE49-F238E27FC236}">
                    <a16:creationId xmlns:a16="http://schemas.microsoft.com/office/drawing/2014/main" id="{EED2FB62-71D1-431F-9CC1-D43B249EF71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he-IL">
                    <a:noFill/>
                  </a:rPr>
                  <a:t> </a:t>
                </a:r>
              </a:p>
            </p:txBody>
          </p:sp>
        </mc:Fallback>
      </mc:AlternateContent>
    </p:spTree>
    <p:extLst>
      <p:ext uri="{BB962C8B-B14F-4D97-AF65-F5344CB8AC3E}">
        <p14:creationId xmlns:p14="http://schemas.microsoft.com/office/powerpoint/2010/main" val="187632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F380-55DF-4719-8EC7-A614ABBC114B}"/>
              </a:ext>
            </a:extLst>
          </p:cNvPr>
          <p:cNvSpPr>
            <a:spLocks noGrp="1"/>
          </p:cNvSpPr>
          <p:nvPr>
            <p:ph type="title"/>
          </p:nvPr>
        </p:nvSpPr>
        <p:spPr/>
        <p:txBody>
          <a:bodyPr/>
          <a:lstStyle/>
          <a:p>
            <a:r>
              <a:rPr lang="en-US" dirty="0"/>
              <a:t>Cochran’s 1954 paper</a:t>
            </a:r>
            <a:endParaRPr lang="he-IL" dirty="0"/>
          </a:p>
        </p:txBody>
      </p:sp>
      <p:sp>
        <p:nvSpPr>
          <p:cNvPr id="3" name="Content Placeholder 2">
            <a:extLst>
              <a:ext uri="{FF2B5EF4-FFF2-40B4-BE49-F238E27FC236}">
                <a16:creationId xmlns:a16="http://schemas.microsoft.com/office/drawing/2014/main" id="{FEE8E8EB-9DA0-489E-8DCE-94A2F8DFF78A}"/>
              </a:ext>
            </a:extLst>
          </p:cNvPr>
          <p:cNvSpPr>
            <a:spLocks noGrp="1"/>
          </p:cNvSpPr>
          <p:nvPr>
            <p:ph idx="1"/>
          </p:nvPr>
        </p:nvSpPr>
        <p:spPr/>
        <p:txBody>
          <a:bodyPr>
            <a:normAutofit/>
          </a:bodyPr>
          <a:lstStyle/>
          <a:p>
            <a:r>
              <a:rPr lang="en-US" dirty="0"/>
              <a:t>‘The combination of the individual estimates is not a routine matter, but requires clear thinking about both the nature of the data and the function of the combined estimate.’</a:t>
            </a:r>
          </a:p>
          <a:p>
            <a:endParaRPr lang="en-US" dirty="0"/>
          </a:p>
          <a:p>
            <a:r>
              <a:rPr lang="en-US" dirty="0"/>
              <a:t>‘The conservative decision, when in doubt, is to assume interactions present, since the techniques for this situation remain valid even if interactions are absent.’</a:t>
            </a:r>
            <a:endParaRPr lang="he-IL" dirty="0"/>
          </a:p>
        </p:txBody>
      </p:sp>
    </p:spTree>
    <p:extLst>
      <p:ext uri="{BB962C8B-B14F-4D97-AF65-F5344CB8AC3E}">
        <p14:creationId xmlns:p14="http://schemas.microsoft.com/office/powerpoint/2010/main" val="505084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F380-55DF-4719-8EC7-A614ABBC114B}"/>
              </a:ext>
            </a:extLst>
          </p:cNvPr>
          <p:cNvSpPr>
            <a:spLocks noGrp="1"/>
          </p:cNvSpPr>
          <p:nvPr>
            <p:ph type="title"/>
          </p:nvPr>
        </p:nvSpPr>
        <p:spPr/>
        <p:txBody>
          <a:bodyPr/>
          <a:lstStyle/>
          <a:p>
            <a:r>
              <a:rPr lang="en-US" dirty="0"/>
              <a:t>Cochran’s 1954 paper</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8E8EB-9DA0-489E-8DCE-94A2F8DFF78A}"/>
                  </a:ext>
                </a:extLst>
              </p:cNvPr>
              <p:cNvSpPr>
                <a:spLocks noGrp="1"/>
              </p:cNvSpPr>
              <p:nvPr>
                <p:ph idx="1"/>
              </p:nvPr>
            </p:nvSpPr>
            <p:spPr/>
            <p:txBody>
              <a:bodyPr>
                <a:normAutofit/>
              </a:bodyPr>
              <a:lstStyle/>
              <a:p>
                <a:pPr marL="0" indent="0">
                  <a:buNone/>
                </a:pPr>
                <a:r>
                  <a:rPr lang="en-US" dirty="0"/>
                  <a:t>Throughout the paper, Cochran associates with each estimated variance,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r>
                  <a:rPr lang="en-US" i="1" dirty="0"/>
                  <a:t> </a:t>
                </a:r>
                <a:r>
                  <a:rPr lang="en-US" dirty="0"/>
                  <a:t>, a number of degrees of freedom,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Thus,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are an inherent part of the definition of Q.</a:t>
                </a:r>
              </a:p>
              <a:p>
                <a:pPr marL="0" indent="0">
                  <a:buNone/>
                </a:pPr>
                <a:r>
                  <a:rPr lang="en-US" dirty="0"/>
                  <a:t>For the sorts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i="1" dirty="0"/>
                  <a:t> </a:t>
                </a:r>
                <a:r>
                  <a:rPr lang="en-US" dirty="0"/>
                  <a:t>that Cochran discusses, the degrees of freedom ordinarily come from a mean square (e.g., the sample variance or the residual mean square of a regression). Importantly,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r>
                  <a:rPr lang="en-US" i="1" dirty="0"/>
                  <a:t> </a:t>
                </a:r>
                <a:r>
                  <a:rPr lang="en-US" dirty="0"/>
                  <a:t>is ordinarily independent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p>
            </p:txBody>
          </p:sp>
        </mc:Choice>
        <mc:Fallback xmlns="">
          <p:sp>
            <p:nvSpPr>
              <p:cNvPr id="3" name="Content Placeholder 2">
                <a:extLst>
                  <a:ext uri="{FF2B5EF4-FFF2-40B4-BE49-F238E27FC236}">
                    <a16:creationId xmlns:a16="http://schemas.microsoft.com/office/drawing/2014/main" id="{FEE8E8EB-9DA0-489E-8DCE-94A2F8DFF78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66152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8EB6-688F-46A9-9643-42875B067BC0}"/>
              </a:ext>
            </a:extLst>
          </p:cNvPr>
          <p:cNvSpPr>
            <a:spLocks noGrp="1"/>
          </p:cNvSpPr>
          <p:nvPr>
            <p:ph type="title"/>
          </p:nvPr>
        </p:nvSpPr>
        <p:spPr/>
        <p:txBody>
          <a:bodyPr/>
          <a:lstStyle/>
          <a:p>
            <a:r>
              <a:rPr lang="en-US" dirty="0"/>
              <a:t>Cochran’s 1954 paper</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CB3703-07EA-4A5B-9F87-4EA56F4A5990}"/>
                  </a:ext>
                </a:extLst>
              </p:cNvPr>
              <p:cNvSpPr>
                <a:spLocks noGrp="1"/>
              </p:cNvSpPr>
              <p:nvPr>
                <p:ph idx="1"/>
              </p:nvPr>
            </p:nvSpPr>
            <p:spPr>
              <a:xfrm>
                <a:off x="838200" y="1825624"/>
                <a:ext cx="10515600" cy="4758055"/>
              </a:xfrm>
            </p:spPr>
            <p:txBody>
              <a:bodyPr>
                <a:normAutofit lnSpcReduction="10000"/>
              </a:bodyPr>
              <a:lstStyle/>
              <a:p>
                <a:pPr marL="0" indent="0">
                  <a:buNone/>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𝑤</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limLoc m:val="undOvr"/>
                              <m:grow m:val="on"/>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rPr>
                                <m:t>1</m:t>
                              </m:r>
                            </m:sub>
                            <m:sup>
                              <m:r>
                                <a:rPr lang="en-US"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𝑤</m:t>
                                  </m:r>
                                </m:e>
                                <m:sub>
                                  <m:r>
                                    <a:rPr lang="en-US"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e>
                          </m:nary>
                        </m:num>
                        <m:den>
                          <m:nary>
                            <m:naryPr>
                              <m:chr m:val="∑"/>
                              <m:limLoc m:val="undOvr"/>
                              <m:grow m:val="on"/>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rPr>
                                <m:t>1</m:t>
                              </m:r>
                            </m:sub>
                            <m:sup>
                              <m:r>
                                <a:rPr lang="en-US"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𝑤</m:t>
                                  </m:r>
                                </m:e>
                                <m:sub>
                                  <m:r>
                                    <a:rPr lang="en-US" i="1" smtClean="0">
                                      <a:latin typeface="Cambria Math" panose="02040503050406030204" pitchFamily="18" charset="0"/>
                                    </a:rPr>
                                    <m:t>𝑖</m:t>
                                  </m:r>
                                </m:sub>
                              </m:sSub>
                            </m:e>
                          </m:nary>
                        </m:den>
                      </m:f>
                      <m:r>
                        <a:rPr lang="en-US" b="0" i="1" smtClean="0">
                          <a:latin typeface="Cambria Math" panose="02040503050406030204" pitchFamily="18" charset="0"/>
                        </a:rPr>
                        <m:t>                 </m:t>
                      </m:r>
                      <m:r>
                        <a:rPr lang="en-US" i="1" smtClean="0">
                          <a:latin typeface="Cambria Math" panose="02040503050406030204" pitchFamily="18" charset="0"/>
                        </a:rPr>
                        <m:t>𝑄</m:t>
                      </m:r>
                      <m:r>
                        <a:rPr lang="en-US" i="1" smtClean="0">
                          <a:latin typeface="Cambria Math" panose="02040503050406030204" pitchFamily="18" charset="0"/>
                        </a:rPr>
                        <m:t>=</m:t>
                      </m:r>
                      <m:nary>
                        <m:naryPr>
                          <m:chr m:val="∑"/>
                          <m:limLoc m:val="undOvr"/>
                          <m:grow m:val="on"/>
                          <m:ctrlPr>
                            <a:rPr lang="en-US" i="1" smtClean="0">
                              <a:latin typeface="Cambria Math" panose="02040503050406030204" pitchFamily="18" charset="0"/>
                            </a:rPr>
                          </m:ctrlPr>
                        </m:naryPr>
                        <m:sub>
                          <m:r>
                            <a:rPr lang="en-US"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rPr>
                            <m:t>1</m:t>
                          </m:r>
                        </m:sub>
                        <m:sup>
                          <m:r>
                            <a:rPr lang="en-US"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i="1" smtClean="0">
                                  <a:latin typeface="Cambria Math" panose="02040503050406030204" pitchFamily="18" charset="0"/>
                                </a:rPr>
                                <m:t>𝑤</m:t>
                              </m:r>
                            </m:e>
                            <m:sub>
                              <m:acc>
                                <m:accPr>
                                  <m:chr m:val="̇"/>
                                  <m:ctrlPr>
                                    <a:rPr lang="en-US" i="1" smtClean="0">
                                      <a:latin typeface="Cambria Math" panose="02040503050406030204" pitchFamily="18" charset="0"/>
                                    </a:rPr>
                                  </m:ctrlPr>
                                </m:accPr>
                                <m:e>
                                  <m:r>
                                    <a:rPr lang="en-US" i="1" smtClean="0">
                                      <a:latin typeface="Cambria Math" panose="02040503050406030204" pitchFamily="18" charset="0"/>
                                    </a:rPr>
                                    <m:t>𝑖</m:t>
                                  </m:r>
                                </m:e>
                              </m:acc>
                            </m:sub>
                          </m:sSub>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𝑤</m:t>
                                      </m:r>
                                    </m:sub>
                                  </m:sSub>
                                </m:e>
                              </m:d>
                            </m:e>
                            <m:sup>
                              <m:r>
                                <a:rPr lang="en-US" i="1" smtClean="0">
                                  <a:latin typeface="Cambria Math" panose="02040503050406030204" pitchFamily="18" charset="0"/>
                                </a:rPr>
                                <m:t>2</m:t>
                              </m:r>
                            </m:sup>
                          </m:sSup>
                        </m:e>
                      </m:nary>
                    </m:oMath>
                  </m:oMathPara>
                </a14:m>
                <a:endParaRPr lang="en-US" dirty="0"/>
              </a:p>
              <a:p>
                <a:r>
                  <a:rPr lang="en-US" dirty="0"/>
                  <a:t>If the degrees of freedom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𝑖</m:t>
                        </m:r>
                      </m:sub>
                    </m:sSub>
                  </m:oMath>
                </a14:m>
                <a:r>
                  <a:rPr lang="en-US" i="1" dirty="0"/>
                  <a:t> </a:t>
                </a:r>
                <a:r>
                  <a:rPr lang="en-US" dirty="0"/>
                  <a:t>are large, </a:t>
                </a:r>
                <a:r>
                  <a:rPr lang="en-US" i="1" dirty="0"/>
                  <a:t>Q </a:t>
                </a:r>
                <a:r>
                  <a:rPr lang="en-US" dirty="0"/>
                  <a:t>approaches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𝜒</m:t>
                        </m:r>
                      </m:e>
                      <m:sup>
                        <m:r>
                          <a:rPr lang="en-US" i="1" dirty="0" smtClean="0">
                            <a:latin typeface="Cambria Math" panose="02040503050406030204" pitchFamily="18" charset="0"/>
                          </a:rPr>
                          <m:t>2</m:t>
                        </m:r>
                      </m:sup>
                    </m:sSup>
                  </m:oMath>
                </a14:m>
                <a:r>
                  <a:rPr lang="en-US" dirty="0"/>
                  <a:t> distribution with (</a:t>
                </a:r>
                <a:r>
                  <a:rPr lang="en-US" i="1" dirty="0"/>
                  <a:t>k </a:t>
                </a:r>
                <a:r>
                  <a:rPr lang="en-US" dirty="0"/>
                  <a:t>− 1) degrees of freedom</a:t>
                </a:r>
                <a:endParaRPr lang="he-IL" dirty="0"/>
              </a:p>
              <a:p>
                <a:r>
                  <a:rPr lang="en-US" dirty="0"/>
                  <a:t>If not, Cochran used the next transformation of Q that approaches the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𝜒</m:t>
                        </m:r>
                      </m:e>
                      <m:sup>
                        <m:r>
                          <a:rPr lang="en-US" i="1" dirty="0">
                            <a:latin typeface="Cambria Math" panose="02040503050406030204" pitchFamily="18" charset="0"/>
                          </a:rPr>
                          <m:t>2</m:t>
                        </m:r>
                      </m:sup>
                    </m:sSup>
                  </m:oMath>
                </a14:m>
                <a:r>
                  <a:rPr lang="en-US" dirty="0"/>
                  <a:t> distribution with (</a:t>
                </a:r>
                <a:r>
                  <a:rPr lang="en-US" i="1" dirty="0"/>
                  <a:t>k </a:t>
                </a:r>
                <a:r>
                  <a:rPr lang="en-US" dirty="0"/>
                  <a:t>− 1) degrees of freedom:</a:t>
                </a:r>
              </a:p>
              <a:p>
                <a14:m>
                  <m:oMath xmlns:m="http://schemas.openxmlformats.org/officeDocument/2006/math">
                    <m:d>
                      <m:dPr>
                        <m:ctrlPr>
                          <a:rPr lang="en-US" i="1" smtClean="0">
                            <a:latin typeface="Cambria Math" panose="02040503050406030204" pitchFamily="18" charset="0"/>
                          </a:rPr>
                        </m:ctrlPr>
                      </m:dPr>
                      <m:e>
                        <m:r>
                          <a:rPr lang="en-US" i="1" smtClean="0">
                            <a:latin typeface="Cambria Math" panose="02040503050406030204" pitchFamily="18" charset="0"/>
                          </a:rPr>
                          <m:t>𝑘</m:t>
                        </m:r>
                        <m:r>
                          <a:rPr lang="en-US" i="1" smtClean="0">
                            <a:latin typeface="Cambria Math" panose="02040503050406030204" pitchFamily="18" charset="0"/>
                          </a:rPr>
                          <m:t>−</m:t>
                        </m:r>
                        <m:r>
                          <a:rPr lang="en-US" i="1" smtClean="0">
                            <a:latin typeface="Cambria Math" panose="02040503050406030204" pitchFamily="18" charset="0"/>
                          </a:rPr>
                          <m:t>1</m:t>
                        </m:r>
                      </m:e>
                    </m:d>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i="1" smtClean="0">
                                <a:latin typeface="Cambria Math" panose="02040503050406030204" pitchFamily="18" charset="0"/>
                              </a:rPr>
                              <m:t>−</m:t>
                            </m:r>
                            <m:r>
                              <a:rPr lang="en-US" i="1" smtClean="0">
                                <a:latin typeface="Cambria Math" panose="02040503050406030204" pitchFamily="18" charset="0"/>
                              </a:rPr>
                              <m:t>4</m:t>
                            </m:r>
                          </m:num>
                          <m:den>
                            <m:r>
                              <a:rPr lang="en-US" i="1" smtClean="0">
                                <a:latin typeface="Cambria Math" panose="02040503050406030204" pitchFamily="18" charset="0"/>
                              </a:rPr>
                              <m:t>𝑛</m:t>
                            </m:r>
                            <m:r>
                              <a:rPr lang="en-US" i="1" smtClean="0">
                                <a:latin typeface="Cambria Math" panose="02040503050406030204" pitchFamily="18" charset="0"/>
                              </a:rPr>
                              <m:t>−</m:t>
                            </m:r>
                            <m:r>
                              <a:rPr lang="en-US" i="1" smtClean="0">
                                <a:latin typeface="Cambria Math" panose="02040503050406030204" pitchFamily="18" charset="0"/>
                              </a:rPr>
                              <m:t>1</m:t>
                            </m:r>
                          </m:den>
                        </m:f>
                      </m:e>
                    </m:rad>
                    <m:d>
                      <m:dPr>
                        <m:begChr m:val="["/>
                        <m:endChr m:val="]"/>
                        <m:ctrlPr>
                          <a:rPr lang="en-US" i="1" smtClean="0">
                            <a:latin typeface="Cambria Math" panose="02040503050406030204" pitchFamily="18" charset="0"/>
                          </a:rPr>
                        </m:ctrlPr>
                      </m:d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i="1" smtClean="0">
                                    <a:latin typeface="Cambria Math" panose="02040503050406030204" pitchFamily="18" charset="0"/>
                                  </a:rPr>
                                  <m:t>𝑛</m:t>
                                </m:r>
                                <m:r>
                                  <a:rPr lang="en-US" i="1" smtClean="0">
                                    <a:latin typeface="Cambria Math" panose="02040503050406030204" pitchFamily="18" charset="0"/>
                                  </a:rPr>
                                  <m:t>−</m:t>
                                </m:r>
                                <m:r>
                                  <a:rPr lang="en-US" i="1" smtClean="0">
                                    <a:latin typeface="Cambria Math" panose="02040503050406030204" pitchFamily="18" charset="0"/>
                                  </a:rPr>
                                  <m:t>2</m:t>
                                </m:r>
                              </m:num>
                              <m:den>
                                <m:r>
                                  <a:rPr lang="en-US" i="1" smtClean="0">
                                    <a:latin typeface="Cambria Math" panose="02040503050406030204" pitchFamily="18" charset="0"/>
                                  </a:rPr>
                                  <m:t>𝑛</m:t>
                                </m:r>
                              </m:den>
                            </m:f>
                          </m:e>
                        </m:d>
                        <m:r>
                          <a:rPr lang="en-US" i="1" smtClean="0">
                            <a:latin typeface="Cambria Math" panose="02040503050406030204" pitchFamily="18" charset="0"/>
                          </a:rPr>
                          <m:t>𝑄</m:t>
                        </m:r>
                        <m:r>
                          <a:rPr lang="en-US" i="1" smtClean="0">
                            <a:latin typeface="Cambria Math" panose="02040503050406030204" pitchFamily="18" charset="0"/>
                          </a:rPr>
                          <m:t>−</m:t>
                        </m:r>
                        <m:d>
                          <m:dPr>
                            <m:ctrlPr>
                              <a:rPr lang="en-US" i="1" smtClean="0">
                                <a:latin typeface="Cambria Math" panose="02040503050406030204" pitchFamily="18" charset="0"/>
                              </a:rPr>
                            </m:ctrlPr>
                          </m:dPr>
                          <m:e>
                            <m:r>
                              <a:rPr lang="en-US" i="1" smtClean="0">
                                <a:latin typeface="Cambria Math" panose="02040503050406030204" pitchFamily="18" charset="0"/>
                              </a:rPr>
                              <m:t>𝑘</m:t>
                            </m:r>
                            <m:r>
                              <a:rPr lang="en-US" i="1" smtClean="0">
                                <a:latin typeface="Cambria Math" panose="02040503050406030204" pitchFamily="18" charset="0"/>
                              </a:rPr>
                              <m:t>−</m:t>
                            </m:r>
                            <m:r>
                              <a:rPr lang="en-US" i="1" smtClean="0">
                                <a:latin typeface="Cambria Math" panose="02040503050406030204" pitchFamily="18" charset="0"/>
                              </a:rPr>
                              <m:t>1</m:t>
                            </m:r>
                          </m:e>
                        </m:d>
                      </m:e>
                    </m:d>
                  </m:oMath>
                </a14:m>
                <a:r>
                  <a:rPr lang="en-US" dirty="0"/>
                  <a:t>   </a:t>
                </a:r>
              </a:p>
              <a:p>
                <a:r>
                  <a:rPr lang="en-US" dirty="0"/>
                  <a:t>n is the number of degrees of freedom for each of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endParaRPr lang="en-US" dirty="0"/>
              </a:p>
              <a:p>
                <a:r>
                  <a:rPr lang="en-US" dirty="0"/>
                  <a:t>This formula requires  </a:t>
                </a:r>
                <a14:m>
                  <m:oMath xmlns:m="http://schemas.openxmlformats.org/officeDocument/2006/math">
                    <m:r>
                      <a:rPr lang="en-US" b="0" i="1" smtClean="0">
                        <a:latin typeface="Cambria Math" panose="02040503050406030204" pitchFamily="18" charset="0"/>
                      </a:rPr>
                      <m:t>𝑛</m:t>
                    </m:r>
                    <m:r>
                      <a:rPr lang="en-US" i="1" smtClean="0">
                        <a:latin typeface="Cambria Math" panose="02040503050406030204" pitchFamily="18" charset="0"/>
                      </a:rPr>
                      <m:t>≥</m:t>
                    </m:r>
                    <m:r>
                      <a:rPr lang="en-US" i="1" smtClean="0">
                        <a:latin typeface="Cambria Math" panose="02040503050406030204" pitchFamily="18" charset="0"/>
                      </a:rPr>
                      <m:t>8</m:t>
                    </m:r>
                  </m:oMath>
                </a14:m>
                <a:endParaRPr lang="he-IL" dirty="0"/>
              </a:p>
            </p:txBody>
          </p:sp>
        </mc:Choice>
        <mc:Fallback xmlns="">
          <p:sp>
            <p:nvSpPr>
              <p:cNvPr id="3" name="Content Placeholder 2">
                <a:extLst>
                  <a:ext uri="{FF2B5EF4-FFF2-40B4-BE49-F238E27FC236}">
                    <a16:creationId xmlns:a16="http://schemas.microsoft.com/office/drawing/2014/main" id="{22CB3703-07EA-4A5B-9F87-4EA56F4A5990}"/>
                  </a:ext>
                </a:extLst>
              </p:cNvPr>
              <p:cNvSpPr>
                <a:spLocks noGrp="1" noRot="1" noChangeAspect="1" noMove="1" noResize="1" noEditPoints="1" noAdjustHandles="1" noChangeArrowheads="1" noChangeShapeType="1" noTextEdit="1"/>
              </p:cNvSpPr>
              <p:nvPr>
                <p:ph idx="1"/>
              </p:nvPr>
            </p:nvSpPr>
            <p:spPr>
              <a:xfrm>
                <a:off x="838200" y="1825624"/>
                <a:ext cx="10515600" cy="4758055"/>
              </a:xfrm>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40445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pPr>
                <a:r>
                  <a:rPr lang="en-US" dirty="0"/>
                  <a:t>Quick Recap</a:t>
                </a:r>
              </a:p>
              <a:p>
                <a:pPr>
                  <a:buClr>
                    <a:srgbClr val="FF0000"/>
                  </a:buClr>
                </a:pPr>
                <a:r>
                  <a:rPr lang="en-US" dirty="0"/>
                  <a:t>Cochran’s 1954 paper</a:t>
                </a:r>
              </a:p>
              <a:p>
                <a:pPr>
                  <a:buClr>
                    <a:srgbClr val="FF0000"/>
                  </a:buClr>
                </a:pPr>
                <a:r>
                  <a:rPr lang="en-US" dirty="0"/>
                  <a:t>Why Q’s distribution matters - uses of Q in meta-analysis</a:t>
                </a:r>
              </a:p>
              <a:p>
                <a:pPr>
                  <a:buClr>
                    <a:srgbClr val="FF0000"/>
                  </a:buClr>
                </a:pPr>
                <a:r>
                  <a:rPr lang="en-US" dirty="0"/>
                  <a:t>The theoretical null distribution of Q</a:t>
                </a:r>
              </a:p>
              <a:p>
                <a:pPr>
                  <a:buClr>
                    <a:srgbClr val="FF0000"/>
                  </a:buClr>
                </a:pPr>
                <a:r>
                  <a:rPr lang="en-US" dirty="0"/>
                  <a:t>Homemade simulations</a:t>
                </a:r>
              </a:p>
              <a:p>
                <a:pPr>
                  <a:buClr>
                    <a:srgbClr val="FF0000"/>
                  </a:buClr>
                </a:pPr>
                <a:r>
                  <a:rPr lang="en-US" dirty="0"/>
                  <a:t>Actual null-distribution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4045470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6047-E90F-485C-88B4-C25E8B9FBBB3}"/>
              </a:ext>
            </a:extLst>
          </p:cNvPr>
          <p:cNvSpPr>
            <a:spLocks noGrp="1"/>
          </p:cNvSpPr>
          <p:nvPr>
            <p:ph type="title"/>
          </p:nvPr>
        </p:nvSpPr>
        <p:spPr/>
        <p:txBody>
          <a:bodyPr/>
          <a:lstStyle/>
          <a:p>
            <a:r>
              <a:rPr lang="en-US" dirty="0"/>
              <a:t>Cochran’s 1954 paper</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D564DA-D8F3-4B45-A8D8-34F2337F2641}"/>
                  </a:ext>
                </a:extLst>
              </p:cNvPr>
              <p:cNvSpPr>
                <a:spLocks noGrp="1"/>
              </p:cNvSpPr>
              <p:nvPr>
                <p:ph idx="1"/>
              </p:nvPr>
            </p:nvSpPr>
            <p:spPr>
              <a:xfrm>
                <a:off x="838200" y="1825625"/>
                <a:ext cx="10426700" cy="4351338"/>
              </a:xfrm>
            </p:spPr>
            <p:txBody>
              <a:bodyPr>
                <a:normAutofit fontScale="92500" lnSpcReduction="10000"/>
              </a:bodyPr>
              <a:lstStyle/>
              <a:p>
                <a:r>
                  <a:rPr lang="en-US" dirty="0"/>
                  <a:t>Cochran does not use </a:t>
                </a:r>
                <a:r>
                  <a:rPr lang="en-US" i="1" dirty="0"/>
                  <a:t>Q </a:t>
                </a:r>
                <a:r>
                  <a:rPr lang="en-US" dirty="0"/>
                  <a:t>as the basis for an estimate of the variance of the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𝑖</m:t>
                        </m:r>
                      </m:sub>
                    </m:sSub>
                  </m:oMath>
                </a14:m>
                <a:r>
                  <a:rPr lang="en-US" dirty="0"/>
                  <a:t>. </a:t>
                </a:r>
              </a:p>
              <a:p>
                <a:r>
                  <a:rPr lang="en-US" dirty="0"/>
                  <a:t>Instead, he uses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𝑠</m:t>
                        </m:r>
                      </m:e>
                      <m:sub>
                        <m:r>
                          <a:rPr lang="en-US" i="1" smtClean="0">
                            <a:latin typeface="Cambria Math" panose="02040503050406030204" pitchFamily="18" charset="0"/>
                          </a:rPr>
                          <m:t>𝜇</m:t>
                        </m:r>
                      </m:sub>
                      <m:sup>
                        <m:r>
                          <a:rPr lang="en-US" i="1" smtClean="0">
                            <a:latin typeface="Cambria Math" panose="02040503050406030204" pitchFamily="18" charset="0"/>
                          </a:rPr>
                          <m:t>2</m:t>
                        </m:r>
                      </m:sup>
                    </m:sSubSup>
                    <m:r>
                      <a:rPr lang="en-US" i="1" smtClean="0">
                        <a:latin typeface="Cambria Math" panose="02040503050406030204" pitchFamily="18" charset="0"/>
                      </a:rPr>
                      <m:t>=</m:t>
                    </m:r>
                    <m:f>
                      <m:fPr>
                        <m:ctrlPr>
                          <a:rPr lang="en-US" i="1" smtClean="0">
                            <a:latin typeface="Cambria Math" panose="02040503050406030204" pitchFamily="18" charset="0"/>
                          </a:rPr>
                        </m:ctrlPr>
                      </m:fPr>
                      <m:num>
                        <m:nary>
                          <m:naryPr>
                            <m:chr m:val="∑"/>
                            <m:grow m:val="on"/>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𝑖</m:t>
                                        </m:r>
                                      </m:sub>
                                    </m:sSub>
                                    <m:r>
                                      <a:rPr lang="en-US"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𝑥</m:t>
                                        </m:r>
                                      </m:e>
                                    </m:acc>
                                  </m:e>
                                </m:d>
                              </m:e>
                              <m:sup>
                                <m:r>
                                  <a:rPr lang="en-US" i="1" smtClean="0">
                                    <a:latin typeface="Cambria Math" panose="02040503050406030204" pitchFamily="18" charset="0"/>
                                  </a:rPr>
                                  <m:t>2</m:t>
                                </m:r>
                              </m:sup>
                            </m:sSup>
                          </m:e>
                        </m:nary>
                      </m:num>
                      <m:den>
                        <m:r>
                          <a:rPr lang="en-US" i="1" smtClean="0">
                            <a:latin typeface="Cambria Math" panose="02040503050406030204" pitchFamily="18" charset="0"/>
                          </a:rPr>
                          <m:t>𝑘</m:t>
                        </m:r>
                        <m:r>
                          <a:rPr lang="en-US" i="1" smtClean="0">
                            <a:latin typeface="Cambria Math" panose="02040503050406030204" pitchFamily="18" charset="0"/>
                          </a:rPr>
                          <m:t>−</m:t>
                        </m:r>
                        <m:r>
                          <a:rPr lang="en-US" i="1" smtClean="0">
                            <a:latin typeface="Cambria Math" panose="02040503050406030204" pitchFamily="18" charset="0"/>
                          </a:rPr>
                          <m:t>1</m:t>
                        </m:r>
                      </m:den>
                    </m:f>
                    <m:r>
                      <a:rPr lang="en-US" i="1" smtClean="0">
                        <a:latin typeface="Cambria Math" panose="02040503050406030204" pitchFamily="18" charset="0"/>
                      </a:rPr>
                      <m:t>−</m:t>
                    </m:r>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𝑠</m:t>
                                </m:r>
                              </m:e>
                            </m:acc>
                          </m:e>
                        </m:d>
                      </m:e>
                      <m:sup>
                        <m:r>
                          <a:rPr lang="en-US" i="1" smtClean="0">
                            <a:latin typeface="Cambria Math" panose="02040503050406030204" pitchFamily="18" charset="0"/>
                          </a:rPr>
                          <m:t>2</m:t>
                        </m:r>
                      </m:sup>
                    </m:sSup>
                  </m:oMath>
                </a14:m>
                <a:endParaRPr lang="en-US" dirty="0"/>
              </a:p>
              <a:p>
                <a:r>
                  <a:rPr lang="en-US" dirty="0"/>
                  <a:t>Where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is the (unweighted) mean of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and  </a:t>
                </a:r>
                <a14:m>
                  <m:oMath xmlns:m="http://schemas.openxmlformats.org/officeDocument/2006/math">
                    <m:sSup>
                      <m:sSupPr>
                        <m:ctrlPr>
                          <a:rPr lang="en-US" i="1">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𝑠</m:t>
                                </m:r>
                              </m:e>
                            </m:acc>
                          </m:e>
                        </m:d>
                      </m:e>
                      <m:sup>
                        <m:r>
                          <a:rPr lang="en-US" i="1">
                            <a:latin typeface="Cambria Math" panose="02040503050406030204" pitchFamily="18" charset="0"/>
                          </a:rPr>
                          <m:t>2</m:t>
                        </m:r>
                      </m:sup>
                    </m:sSup>
                  </m:oMath>
                </a14:m>
                <a:r>
                  <a:rPr lang="en-US" dirty="0"/>
                  <a:t> is the mean of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endParaRPr lang="en-US" dirty="0"/>
              </a:p>
              <a:p>
                <a:r>
                  <a:rPr lang="en-US" dirty="0"/>
                  <a:t>Cochran warned about the possibility of bias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i="1" dirty="0"/>
                  <a:t> </a:t>
                </a:r>
                <a:r>
                  <a:rPr lang="en-US" dirty="0"/>
                  <a:t>and</a:t>
                </a:r>
                <a14:m>
                  <m:oMath xmlns:m="http://schemas.openxmlformats.org/officeDocument/2006/math">
                    <m:r>
                      <a:rPr lang="en-US" b="0" i="0" smtClean="0">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r>
                  <a:rPr lang="en-US" i="1" dirty="0"/>
                  <a:t> </a:t>
                </a:r>
                <a:r>
                  <a:rPr lang="en-US" dirty="0"/>
                  <a:t>are correlated: It sometimes happens that there is correlation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i="1" dirty="0"/>
                  <a:t> </a:t>
                </a:r>
                <a:r>
                  <a:rPr lang="en-US" dirty="0"/>
                  <a:t>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r>
                  <a:rPr lang="en-US" dirty="0"/>
                  <a:t>, for instance when experiments which have large responses also exhibit high variability. In this event a weighted mean gives too much weight to experiments where the response is low and will be biased. The potential for bias would be present even if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𝑖</m:t>
                        </m:r>
                      </m:sub>
                      <m:sup>
                        <m:r>
                          <a:rPr lang="en-US" i="1">
                            <a:latin typeface="Cambria Math" panose="02040503050406030204" pitchFamily="18" charset="0"/>
                          </a:rPr>
                          <m:t>2</m:t>
                        </m:r>
                      </m:sup>
                    </m:sSubSup>
                  </m:oMath>
                </a14:m>
                <a:r>
                  <a:rPr lang="en-US" i="1" dirty="0"/>
                  <a:t> </a:t>
                </a:r>
                <a:r>
                  <a:rPr lang="en-US" dirty="0"/>
                  <a:t>were replaced by the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𝜎</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8D564DA-D8F3-4B45-A8D8-34F2337F2641}"/>
                  </a:ext>
                </a:extLst>
              </p:cNvPr>
              <p:cNvSpPr>
                <a:spLocks noGrp="1" noRot="1" noChangeAspect="1" noMove="1" noResize="1" noEditPoints="1" noAdjustHandles="1" noChangeArrowheads="1" noChangeShapeType="1" noTextEdit="1"/>
              </p:cNvSpPr>
              <p:nvPr>
                <p:ph idx="1"/>
              </p:nvPr>
            </p:nvSpPr>
            <p:spPr>
              <a:xfrm>
                <a:off x="838200" y="1825625"/>
                <a:ext cx="10426700" cy="4351338"/>
              </a:xfrm>
              <a:blipFill>
                <a:blip r:embed="rId2"/>
                <a:stretch>
                  <a:fillRect l="-936" t="-2801" r="-1170" b="-1120"/>
                </a:stretch>
              </a:blipFill>
            </p:spPr>
            <p:txBody>
              <a:bodyPr/>
              <a:lstStyle/>
              <a:p>
                <a:r>
                  <a:rPr lang="he-IL">
                    <a:noFill/>
                  </a:rPr>
                  <a:t> </a:t>
                </a:r>
              </a:p>
            </p:txBody>
          </p:sp>
        </mc:Fallback>
      </mc:AlternateContent>
    </p:spTree>
    <p:extLst>
      <p:ext uri="{BB962C8B-B14F-4D97-AF65-F5344CB8AC3E}">
        <p14:creationId xmlns:p14="http://schemas.microsoft.com/office/powerpoint/2010/main" val="2264706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pPr>
                <a:r>
                  <a:rPr lang="en-US" dirty="0"/>
                  <a:t>Why Q’s distribution matters - uses of Q in meta-analysis</a:t>
                </a:r>
              </a:p>
              <a:p>
                <a:pPr>
                  <a:buClr>
                    <a:srgbClr val="FF0000"/>
                  </a:buClr>
                </a:pPr>
                <a:r>
                  <a:rPr lang="en-US" dirty="0"/>
                  <a:t>The theoretical null distribution of Q</a:t>
                </a:r>
              </a:p>
              <a:p>
                <a:pPr>
                  <a:buClr>
                    <a:srgbClr val="FF0000"/>
                  </a:buClr>
                </a:pPr>
                <a:r>
                  <a:rPr lang="en-US" dirty="0"/>
                  <a:t>Homemade simulations</a:t>
                </a:r>
              </a:p>
              <a:p>
                <a:pPr>
                  <a:buClr>
                    <a:srgbClr val="FF0000"/>
                  </a:buClr>
                </a:pPr>
                <a:r>
                  <a:rPr lang="en-US" dirty="0"/>
                  <a:t>Actual null-distribution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158073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11DF-907D-47FA-8612-3F6374AAA577}"/>
              </a:ext>
            </a:extLst>
          </p:cNvPr>
          <p:cNvSpPr>
            <a:spLocks noGrp="1"/>
          </p:cNvSpPr>
          <p:nvPr>
            <p:ph type="title"/>
          </p:nvPr>
        </p:nvSpPr>
        <p:spPr>
          <a:xfrm>
            <a:off x="96520" y="2766218"/>
            <a:ext cx="11998960" cy="1325563"/>
          </a:xfrm>
        </p:spPr>
        <p:txBody>
          <a:bodyPr>
            <a:noAutofit/>
          </a:bodyPr>
          <a:lstStyle/>
          <a:p>
            <a:pPr algn="ctr"/>
            <a:r>
              <a:rPr lang="en-US" sz="5400" b="1" dirty="0"/>
              <a:t>Why is Q such a big deal?</a:t>
            </a:r>
          </a:p>
        </p:txBody>
      </p:sp>
    </p:spTree>
    <p:extLst>
      <p:ext uri="{BB962C8B-B14F-4D97-AF65-F5344CB8AC3E}">
        <p14:creationId xmlns:p14="http://schemas.microsoft.com/office/powerpoint/2010/main" val="3273154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847E-13DC-43FA-A1AD-DAC56B78C76C}"/>
              </a:ext>
            </a:extLst>
          </p:cNvPr>
          <p:cNvSpPr>
            <a:spLocks noGrp="1"/>
          </p:cNvSpPr>
          <p:nvPr>
            <p:ph type="title"/>
          </p:nvPr>
        </p:nvSpPr>
        <p:spPr/>
        <p:txBody>
          <a:bodyPr/>
          <a:lstStyle/>
          <a:p>
            <a:r>
              <a:rPr lang="en-US" dirty="0"/>
              <a:t>Uses of Q in Meta Analysis</a:t>
            </a:r>
            <a:endParaRPr lang="he-IL" dirty="0">
              <a:highlight>
                <a:srgbClr val="00FFFF"/>
              </a:highlight>
            </a:endParaRPr>
          </a:p>
        </p:txBody>
      </p:sp>
      <p:pic>
        <p:nvPicPr>
          <p:cNvPr id="5" name="Picture 4">
            <a:extLst>
              <a:ext uri="{FF2B5EF4-FFF2-40B4-BE49-F238E27FC236}">
                <a16:creationId xmlns:a16="http://schemas.microsoft.com/office/drawing/2014/main" id="{2B4DC3A7-55D8-4DE8-B570-372BE6453B9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988"/>
          <a:stretch/>
        </p:blipFill>
        <p:spPr>
          <a:xfrm>
            <a:off x="158911" y="1790298"/>
            <a:ext cx="11860605" cy="1836821"/>
          </a:xfrm>
          <a:prstGeom prst="rect">
            <a:avLst/>
          </a:prstGeom>
        </p:spPr>
      </p:pic>
    </p:spTree>
    <p:extLst>
      <p:ext uri="{BB962C8B-B14F-4D97-AF65-F5344CB8AC3E}">
        <p14:creationId xmlns:p14="http://schemas.microsoft.com/office/powerpoint/2010/main" val="2291443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44A007-8FB5-4DD3-8A59-BE4FF39FC451}"/>
              </a:ext>
            </a:extLst>
          </p:cNvPr>
          <p:cNvPicPr>
            <a:picLocks noChangeAspect="1"/>
          </p:cNvPicPr>
          <p:nvPr/>
        </p:nvPicPr>
        <p:blipFill>
          <a:blip r:embed="rId2"/>
          <a:stretch>
            <a:fillRect/>
          </a:stretch>
        </p:blipFill>
        <p:spPr>
          <a:xfrm>
            <a:off x="1888155" y="294004"/>
            <a:ext cx="7965524" cy="6563996"/>
          </a:xfrm>
          <a:prstGeom prst="rect">
            <a:avLst/>
          </a:prstGeom>
        </p:spPr>
      </p:pic>
      <p:pic>
        <p:nvPicPr>
          <p:cNvPr id="5" name="Content Placeholder 4">
            <a:extLst>
              <a:ext uri="{FF2B5EF4-FFF2-40B4-BE49-F238E27FC236}">
                <a16:creationId xmlns:a16="http://schemas.microsoft.com/office/drawing/2014/main" id="{3EB5E242-FD90-4978-91C8-D9AEDF3F4CBC}"/>
              </a:ext>
            </a:extLst>
          </p:cNvPr>
          <p:cNvPicPr>
            <a:picLocks noGrp="1" noChangeAspect="1"/>
          </p:cNvPicPr>
          <p:nvPr>
            <p:ph idx="1"/>
          </p:nvPr>
        </p:nvPicPr>
        <p:blipFill rotWithShape="1">
          <a:blip r:embed="rId3"/>
          <a:srcRect r="20154"/>
          <a:stretch/>
        </p:blipFill>
        <p:spPr>
          <a:xfrm>
            <a:off x="2059806" y="365125"/>
            <a:ext cx="8234414" cy="2931154"/>
          </a:xfrm>
          <a:prstGeom prst="rect">
            <a:avLst/>
          </a:prstGeom>
        </p:spPr>
      </p:pic>
    </p:spTree>
    <p:extLst>
      <p:ext uri="{BB962C8B-B14F-4D97-AF65-F5344CB8AC3E}">
        <p14:creationId xmlns:p14="http://schemas.microsoft.com/office/powerpoint/2010/main" val="39999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5CB649-5A67-483E-8DC0-C88965D9885E}"/>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85405" y="1241451"/>
            <a:ext cx="4432862" cy="1355934"/>
          </a:xfrm>
          <a:prstGeom prst="rect">
            <a:avLst/>
          </a:prstGeom>
        </p:spPr>
      </p:pic>
      <p:pic>
        <p:nvPicPr>
          <p:cNvPr id="4" name="Picture 3">
            <a:extLst>
              <a:ext uri="{FF2B5EF4-FFF2-40B4-BE49-F238E27FC236}">
                <a16:creationId xmlns:a16="http://schemas.microsoft.com/office/drawing/2014/main" id="{89D56D5E-4F51-4C67-8EED-FEF8975D118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402894" y="5403948"/>
            <a:ext cx="2749607" cy="946586"/>
          </a:xfrm>
          <a:prstGeom prst="rect">
            <a:avLst/>
          </a:prstGeom>
        </p:spPr>
      </p:pic>
      <p:pic>
        <p:nvPicPr>
          <p:cNvPr id="6" name="Picture 5">
            <a:extLst>
              <a:ext uri="{FF2B5EF4-FFF2-40B4-BE49-F238E27FC236}">
                <a16:creationId xmlns:a16="http://schemas.microsoft.com/office/drawing/2014/main" id="{99CFAA5E-0EBD-4C83-BBFB-46877A4CF1C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402894" y="4150729"/>
            <a:ext cx="3127323" cy="884165"/>
          </a:xfrm>
          <a:prstGeom prst="rect">
            <a:avLst/>
          </a:prstGeom>
        </p:spPr>
      </p:pic>
      <p:pic>
        <p:nvPicPr>
          <p:cNvPr id="13" name="Picture 12">
            <a:extLst>
              <a:ext uri="{FF2B5EF4-FFF2-40B4-BE49-F238E27FC236}">
                <a16:creationId xmlns:a16="http://schemas.microsoft.com/office/drawing/2014/main" id="{BB2082EA-E5FD-4CD4-92EA-8CE9F4F1A140}"/>
              </a:ext>
            </a:extLst>
          </p:cNvPr>
          <p:cNvPicPr>
            <a:picLocks noChangeAspect="1"/>
          </p:cNvPicPr>
          <p:nvPr/>
        </p:nvPicPr>
        <p:blipFill>
          <a:blip r:embed="rId8"/>
          <a:stretch>
            <a:fillRect/>
          </a:stretch>
        </p:blipFill>
        <p:spPr>
          <a:xfrm>
            <a:off x="439125" y="994816"/>
            <a:ext cx="4305594" cy="1692372"/>
          </a:xfrm>
          <a:prstGeom prst="rect">
            <a:avLst/>
          </a:prstGeom>
        </p:spPr>
      </p:pic>
      <p:pic>
        <p:nvPicPr>
          <p:cNvPr id="14" name="Picture 13">
            <a:extLst>
              <a:ext uri="{FF2B5EF4-FFF2-40B4-BE49-F238E27FC236}">
                <a16:creationId xmlns:a16="http://schemas.microsoft.com/office/drawing/2014/main" id="{BF05C751-C11D-4621-A593-6988BCE3972F}"/>
              </a:ext>
            </a:extLst>
          </p:cNvPr>
          <p:cNvPicPr>
            <a:picLocks noChangeAspect="1"/>
          </p:cNvPicPr>
          <p:nvPr/>
        </p:nvPicPr>
        <p:blipFill>
          <a:blip r:embed="rId9"/>
          <a:stretch>
            <a:fillRect/>
          </a:stretch>
        </p:blipFill>
        <p:spPr>
          <a:xfrm>
            <a:off x="1358211" y="5373468"/>
            <a:ext cx="1810460" cy="946586"/>
          </a:xfrm>
          <a:prstGeom prst="rect">
            <a:avLst/>
          </a:prstGeom>
        </p:spPr>
      </p:pic>
      <p:pic>
        <p:nvPicPr>
          <p:cNvPr id="15" name="Picture 14">
            <a:extLst>
              <a:ext uri="{FF2B5EF4-FFF2-40B4-BE49-F238E27FC236}">
                <a16:creationId xmlns:a16="http://schemas.microsoft.com/office/drawing/2014/main" id="{3B9F2A5C-E2EF-4D21-9280-D5BBDB7A2973}"/>
              </a:ext>
            </a:extLst>
          </p:cNvPr>
          <p:cNvPicPr>
            <a:picLocks noChangeAspect="1"/>
          </p:cNvPicPr>
          <p:nvPr/>
        </p:nvPicPr>
        <p:blipFill>
          <a:blip r:embed="rId10"/>
          <a:stretch>
            <a:fillRect/>
          </a:stretch>
        </p:blipFill>
        <p:spPr>
          <a:xfrm>
            <a:off x="1105369" y="3812281"/>
            <a:ext cx="2581399" cy="1157495"/>
          </a:xfrm>
          <a:prstGeom prst="rect">
            <a:avLst/>
          </a:prstGeom>
        </p:spPr>
      </p:pic>
      <p:sp>
        <p:nvSpPr>
          <p:cNvPr id="16" name="Rectangle 15">
            <a:extLst>
              <a:ext uri="{FF2B5EF4-FFF2-40B4-BE49-F238E27FC236}">
                <a16:creationId xmlns:a16="http://schemas.microsoft.com/office/drawing/2014/main" id="{CADAE3F6-ED2A-451A-B420-731D49D5F5F2}"/>
              </a:ext>
            </a:extLst>
          </p:cNvPr>
          <p:cNvSpPr/>
          <p:nvPr/>
        </p:nvSpPr>
        <p:spPr>
          <a:xfrm>
            <a:off x="9013818" y="1414774"/>
            <a:ext cx="770520"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Rectangle 16">
            <a:extLst>
              <a:ext uri="{FF2B5EF4-FFF2-40B4-BE49-F238E27FC236}">
                <a16:creationId xmlns:a16="http://schemas.microsoft.com/office/drawing/2014/main" id="{0921A82F-D21E-47E2-96BB-2C68F97D9EAA}"/>
              </a:ext>
            </a:extLst>
          </p:cNvPr>
          <p:cNvSpPr/>
          <p:nvPr/>
        </p:nvSpPr>
        <p:spPr>
          <a:xfrm>
            <a:off x="2158897" y="5403948"/>
            <a:ext cx="310688" cy="3676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8" name="Rectangle 17">
            <a:extLst>
              <a:ext uri="{FF2B5EF4-FFF2-40B4-BE49-F238E27FC236}">
                <a16:creationId xmlns:a16="http://schemas.microsoft.com/office/drawing/2014/main" id="{8E269FE8-6CAD-47AD-984A-CD4BCA0DE323}"/>
              </a:ext>
            </a:extLst>
          </p:cNvPr>
          <p:cNvSpPr/>
          <p:nvPr/>
        </p:nvSpPr>
        <p:spPr>
          <a:xfrm>
            <a:off x="6011414" y="5444588"/>
            <a:ext cx="685003" cy="3676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Title 1">
            <a:extLst>
              <a:ext uri="{FF2B5EF4-FFF2-40B4-BE49-F238E27FC236}">
                <a16:creationId xmlns:a16="http://schemas.microsoft.com/office/drawing/2014/main" id="{D05C5FA8-397C-4416-B41B-8F55204284DE}"/>
              </a:ext>
            </a:extLst>
          </p:cNvPr>
          <p:cNvSpPr>
            <a:spLocks noGrp="1"/>
          </p:cNvSpPr>
          <p:nvPr>
            <p:ph type="title"/>
          </p:nvPr>
        </p:nvSpPr>
        <p:spPr>
          <a:xfrm>
            <a:off x="321546" y="12683"/>
            <a:ext cx="11379736" cy="1325563"/>
          </a:xfrm>
        </p:spPr>
        <p:txBody>
          <a:bodyPr/>
          <a:lstStyle/>
          <a:p>
            <a:r>
              <a:rPr lang="en-US" dirty="0"/>
              <a:t>Lets trace Q’s influence on meta-analysis results</a:t>
            </a:r>
            <a:endParaRPr lang="he-IL" dirty="0"/>
          </a:p>
        </p:txBody>
      </p:sp>
      <p:pic>
        <p:nvPicPr>
          <p:cNvPr id="1026" name="Picture 2" descr="×ª××¦××ª ×ª××× × ×¢×××¨ âªsmilyâ¬â">
            <a:extLst>
              <a:ext uri="{FF2B5EF4-FFF2-40B4-BE49-F238E27FC236}">
                <a16:creationId xmlns:a16="http://schemas.microsoft.com/office/drawing/2014/main" id="{918212B2-3FA7-42B9-8293-1D9A0CC0991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446" b="98661" l="2667" r="96000">
                        <a14:foregroundMark x1="32889" y1="41518" x2="36444" y2="47768"/>
                        <a14:foregroundMark x1="32000" y1="43750" x2="53333" y2="73661"/>
                        <a14:foregroundMark x1="48889" y1="51339" x2="48000" y2="71429"/>
                        <a14:foregroundMark x1="57778" y1="28571" x2="45778" y2="62946"/>
                        <a14:foregroundMark x1="54222" y1="44643" x2="48889" y2="62054"/>
                        <a14:foregroundMark x1="58667" y1="36161" x2="63111" y2="62946"/>
                        <a14:foregroundMark x1="73778" y1="46875" x2="68444" y2="65179"/>
                        <a14:foregroundMark x1="80000" y1="44643" x2="70667" y2="70536"/>
                        <a14:foregroundMark x1="56444" y1="67411" x2="17778" y2="51786"/>
                        <a14:foregroundMark x1="17778" y1="51786" x2="47556" y2="81696"/>
                        <a14:foregroundMark x1="47556" y1="81696" x2="45778" y2="66071"/>
                        <a14:foregroundMark x1="32000" y1="51339" x2="51556" y2="12054"/>
                        <a14:foregroundMark x1="51556" y1="12054" x2="87556" y2="30357"/>
                        <a14:foregroundMark x1="87556" y1="30357" x2="55556" y2="26339"/>
                        <a14:foregroundMark x1="50222" y1="23214" x2="18222" y2="51339"/>
                        <a14:foregroundMark x1="18222" y1="51339" x2="18222" y2="52232"/>
                        <a14:foregroundMark x1="23556" y1="29911" x2="31111" y2="76786"/>
                        <a14:foregroundMark x1="31111" y1="76786" x2="65333" y2="86607"/>
                        <a14:foregroundMark x1="11556" y1="38393" x2="23556" y2="70536"/>
                        <a14:foregroundMark x1="10667" y1="36161" x2="45333" y2="12500"/>
                        <a14:foregroundMark x1="45333" y1="12500" x2="45778" y2="12500"/>
                        <a14:foregroundMark x1="44889" y1="12500" x2="20444" y2="25446"/>
                        <a14:foregroundMark x1="40444" y1="13393" x2="52444" y2="12500"/>
                        <a14:foregroundMark x1="56444" y1="7143" x2="56444" y2="7143"/>
                        <a14:foregroundMark x1="47111" y1="6250" x2="43556" y2="6250"/>
                        <a14:foregroundMark x1="68444" y1="26339" x2="90667" y2="56696"/>
                        <a14:foregroundMark x1="83111" y1="71429" x2="53333" y2="99107"/>
                        <a14:foregroundMark x1="53333" y1="99107" x2="23111" y2="72768"/>
                        <a14:foregroundMark x1="23111" y1="72768" x2="10667" y2="53125"/>
                        <a14:foregroundMark x1="7556" y1="49107" x2="18222" y2="75893"/>
                        <a14:foregroundMark x1="96000" y1="45982" x2="96000" y2="45982"/>
                        <a14:foregroundMark x1="3111" y1="45982" x2="3111" y2="45982"/>
                        <a14:foregroundMark x1="20444" y1="76786" x2="20444" y2="76786"/>
                        <a14:foregroundMark x1="53333" y1="4018" x2="53333" y2="4018"/>
                        <a14:foregroundMark x1="22222" y1="79018" x2="22222" y2="81250"/>
                        <a14:foregroundMark x1="22222" y1="82143" x2="21333" y2="81250"/>
                        <a14:foregroundMark x1="19111" y1="79018" x2="25778" y2="82143"/>
                        <a14:foregroundMark x1="16889" y1="73661" x2="28889" y2="85714"/>
                        <a14:foregroundMark x1="58667" y1="29911" x2="57778" y2="29911"/>
                        <a14:foregroundMark x1="58667" y1="22321" x2="65333" y2="37054"/>
                        <a14:foregroundMark x1="58667" y1="29911" x2="55556" y2="41518"/>
                        <a14:foregroundMark x1="93778" y1="54911" x2="84444" y2="22321"/>
                        <a14:foregroundMark x1="93778" y1="32143" x2="87556" y2="20536"/>
                        <a14:foregroundMark x1="82667" y1="18750" x2="46667" y2="893"/>
                        <a14:foregroundMark x1="42222" y1="2679" x2="29333" y2="8482"/>
                        <a14:foregroundMark x1="96000" y1="44196" x2="75556" y2="9821"/>
                        <a14:foregroundMark x1="95556" y1="34821" x2="66222" y2="4911"/>
                        <a14:foregroundMark x1="66222" y1="4911" x2="57333" y2="446"/>
                        <a14:backgroundMark x1="0" y1="9375" x2="0" y2="9375"/>
                        <a14:backgroundMark x1="9333" y1="11607" x2="9333" y2="11607"/>
                        <a14:backgroundMark x1="24444" y1="6250" x2="0" y2="15625"/>
                        <a14:backgroundMark x1="10667" y1="2679" x2="4000" y2="16964"/>
                        <a14:backgroundMark x1="14667" y1="4911" x2="6222" y2="17857"/>
                        <a14:backgroundMark x1="10667" y1="11607" x2="0" y2="16964"/>
                        <a14:backgroundMark x1="10667" y1="7143" x2="5333" y2="15625"/>
                        <a14:backgroundMark x1="11556" y1="4018" x2="5333" y2="13393"/>
                        <a14:backgroundMark x1="14667" y1="2679" x2="7556" y2="13393"/>
                        <a14:backgroundMark x1="13778" y1="2679" x2="9333" y2="9375"/>
                      </a14:backgroundRemoval>
                    </a14:imgEffect>
                  </a14:imgLayer>
                </a14:imgProps>
              </a:ext>
              <a:ext uri="{28A0092B-C50C-407E-A947-70E740481C1C}">
                <a14:useLocalDpi xmlns:a14="http://schemas.microsoft.com/office/drawing/2010/main" val="0"/>
              </a:ext>
            </a:extLst>
          </a:blip>
          <a:srcRect/>
          <a:stretch>
            <a:fillRect/>
          </a:stretch>
        </p:blipFill>
        <p:spPr bwMode="auto">
          <a:xfrm>
            <a:off x="9399078" y="3852333"/>
            <a:ext cx="1187840" cy="11825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5B262071-15A1-46A6-A1B4-DD721B6D6DAE}"/>
              </a:ext>
            </a:extLst>
          </p:cNvPr>
          <p:cNvPicPr>
            <a:picLocks noChangeAspect="1"/>
          </p:cNvPicPr>
          <p:nvPr/>
        </p:nvPicPr>
        <p:blipFill>
          <a:blip r:embed="rId13"/>
          <a:stretch>
            <a:fillRect/>
          </a:stretch>
        </p:blipFill>
        <p:spPr>
          <a:xfrm>
            <a:off x="564833" y="2763716"/>
            <a:ext cx="3438525" cy="1000125"/>
          </a:xfrm>
          <a:prstGeom prst="rect">
            <a:avLst/>
          </a:prstGeom>
        </p:spPr>
      </p:pic>
      <p:sp>
        <p:nvSpPr>
          <p:cNvPr id="22" name="Rectangle 21">
            <a:extLst>
              <a:ext uri="{FF2B5EF4-FFF2-40B4-BE49-F238E27FC236}">
                <a16:creationId xmlns:a16="http://schemas.microsoft.com/office/drawing/2014/main" id="{C6F55EB4-AC42-4670-94EB-3C65DE948CB3}"/>
              </a:ext>
            </a:extLst>
          </p:cNvPr>
          <p:cNvSpPr/>
          <p:nvPr/>
        </p:nvSpPr>
        <p:spPr>
          <a:xfrm>
            <a:off x="2235200" y="2818666"/>
            <a:ext cx="1534160" cy="887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9D657D-4CE7-42EF-9AA7-A0EFBEA2F3DC}"/>
                  </a:ext>
                </a:extLst>
              </p:cNvPr>
              <p:cNvSpPr txBox="1"/>
              <p:nvPr/>
            </p:nvSpPr>
            <p:spPr>
              <a:xfrm>
                <a:off x="5385404" y="2933460"/>
                <a:ext cx="4720713" cy="733342"/>
              </a:xfrm>
              <a:prstGeom prst="rect">
                <a:avLst/>
              </a:prstGeom>
              <a:solidFill>
                <a:schemeClr val="bg1"/>
              </a:solidFill>
            </p:spPr>
            <p:txBody>
              <a:bodyPr wrap="square" rtlCol="1">
                <a:spAutoFit/>
              </a:bodyPr>
              <a:lstStyle/>
              <a:p>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max</m:t>
                        </m:r>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0</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8</m:t>
                                </m:r>
                                <m:r>
                                  <a:rPr lang="en-US" sz="2800" b="0" i="1" smtClean="0">
                                    <a:latin typeface="Cambria Math" panose="02040503050406030204" pitchFamily="18" charset="0"/>
                                  </a:rPr>
                                  <m:t>.</m:t>
                                </m:r>
                                <m:r>
                                  <a:rPr lang="en-US" sz="2800" b="0" i="1" smtClean="0">
                                    <a:latin typeface="Cambria Math" panose="02040503050406030204" pitchFamily="18" charset="0"/>
                                  </a:rPr>
                                  <m:t>434</m:t>
                                </m:r>
                                <m:r>
                                  <a:rPr lang="en-US" sz="2800" b="0" i="1" smtClean="0">
                                    <a:latin typeface="Cambria Math" panose="02040503050406030204" pitchFamily="18" charset="0"/>
                                  </a:rPr>
                                  <m:t>−</m:t>
                                </m:r>
                                <m:r>
                                  <a:rPr lang="en-US" sz="2800" b="0" i="1" smtClean="0">
                                    <a:latin typeface="Cambria Math" panose="02040503050406030204" pitchFamily="18" charset="0"/>
                                  </a:rPr>
                                  <m:t>4</m:t>
                                </m:r>
                              </m:num>
                              <m:den>
                                <m:r>
                                  <a:rPr lang="en-US" sz="2800" b="0" i="1" smtClean="0">
                                    <a:latin typeface="Cambria Math" panose="02040503050406030204" pitchFamily="18" charset="0"/>
                                  </a:rPr>
                                  <m:t>8</m:t>
                                </m:r>
                                <m:r>
                                  <a:rPr lang="en-US" sz="2800" b="0" i="1" smtClean="0">
                                    <a:latin typeface="Cambria Math" panose="02040503050406030204" pitchFamily="18" charset="0"/>
                                  </a:rPr>
                                  <m:t>.</m:t>
                                </m:r>
                                <m:r>
                                  <a:rPr lang="en-US" sz="2800" b="0" i="1" smtClean="0">
                                    <a:latin typeface="Cambria Math" panose="02040503050406030204" pitchFamily="18" charset="0"/>
                                  </a:rPr>
                                  <m:t>434</m:t>
                                </m:r>
                              </m:den>
                            </m:f>
                          </m:e>
                        </m:d>
                      </m:e>
                    </m:func>
                  </m:oMath>
                </a14:m>
                <a:r>
                  <a:rPr lang="en-US" sz="2800" dirty="0"/>
                  <a:t> = 0.525</a:t>
                </a:r>
                <a:endParaRPr lang="he-IL" sz="2800" dirty="0"/>
              </a:p>
            </p:txBody>
          </p:sp>
        </mc:Choice>
        <mc:Fallback xmlns="">
          <p:sp>
            <p:nvSpPr>
              <p:cNvPr id="20" name="TextBox 19">
                <a:extLst>
                  <a:ext uri="{FF2B5EF4-FFF2-40B4-BE49-F238E27FC236}">
                    <a16:creationId xmlns:a16="http://schemas.microsoft.com/office/drawing/2014/main" id="{079D657D-4CE7-42EF-9AA7-A0EFBEA2F3DC}"/>
                  </a:ext>
                </a:extLst>
              </p:cNvPr>
              <p:cNvSpPr txBox="1">
                <a:spLocks noRot="1" noChangeAspect="1" noMove="1" noResize="1" noEditPoints="1" noAdjustHandles="1" noChangeArrowheads="1" noChangeShapeType="1" noTextEdit="1"/>
              </p:cNvSpPr>
              <p:nvPr/>
            </p:nvSpPr>
            <p:spPr>
              <a:xfrm>
                <a:off x="5385404" y="2933460"/>
                <a:ext cx="4720713" cy="733342"/>
              </a:xfrm>
              <a:prstGeom prst="rect">
                <a:avLst/>
              </a:prstGeom>
              <a:blipFill>
                <a:blip r:embed="rId14"/>
                <a:stretch>
                  <a:fillRect b="-9091"/>
                </a:stretch>
              </a:blipFill>
            </p:spPr>
            <p:txBody>
              <a:bodyPr/>
              <a:lstStyle/>
              <a:p>
                <a:r>
                  <a:rPr lang="he-IL">
                    <a:noFill/>
                  </a:rPr>
                  <a:t> </a:t>
                </a:r>
              </a:p>
            </p:txBody>
          </p:sp>
        </mc:Fallback>
      </mc:AlternateContent>
      <p:sp>
        <p:nvSpPr>
          <p:cNvPr id="24" name="Rectangle 23">
            <a:extLst>
              <a:ext uri="{FF2B5EF4-FFF2-40B4-BE49-F238E27FC236}">
                <a16:creationId xmlns:a16="http://schemas.microsoft.com/office/drawing/2014/main" id="{3C0AB256-BA68-403E-9F89-B576F12E2034}"/>
              </a:ext>
            </a:extLst>
          </p:cNvPr>
          <p:cNvSpPr/>
          <p:nvPr/>
        </p:nvSpPr>
        <p:spPr>
          <a:xfrm>
            <a:off x="7355840" y="2933461"/>
            <a:ext cx="1082778" cy="7333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18193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P spid="20"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9BD20C-589E-4723-A8CF-85572D41B1C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2583" y="216552"/>
            <a:ext cx="3147588" cy="975068"/>
          </a:xfrm>
          <a:prstGeom prst="rect">
            <a:avLst/>
          </a:prstGeom>
        </p:spPr>
      </p:pic>
      <p:pic>
        <p:nvPicPr>
          <p:cNvPr id="8" name="Picture 7">
            <a:extLst>
              <a:ext uri="{FF2B5EF4-FFF2-40B4-BE49-F238E27FC236}">
                <a16:creationId xmlns:a16="http://schemas.microsoft.com/office/drawing/2014/main" id="{3DCC819F-B020-4BC0-82BA-1507C6387BB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2583" y="1504706"/>
            <a:ext cx="2621748" cy="985243"/>
          </a:xfrm>
          <a:prstGeom prst="rect">
            <a:avLst/>
          </a:prstGeom>
        </p:spPr>
      </p:pic>
      <p:pic>
        <p:nvPicPr>
          <p:cNvPr id="9" name="Picture 8">
            <a:extLst>
              <a:ext uri="{FF2B5EF4-FFF2-40B4-BE49-F238E27FC236}">
                <a16:creationId xmlns:a16="http://schemas.microsoft.com/office/drawing/2014/main" id="{003264C5-5AF7-488A-88FD-96327AEFA60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374686" y="2636104"/>
            <a:ext cx="2552298" cy="791063"/>
          </a:xfrm>
          <a:prstGeom prst="rect">
            <a:avLst/>
          </a:prstGeom>
        </p:spPr>
      </p:pic>
      <p:pic>
        <p:nvPicPr>
          <p:cNvPr id="10" name="Picture 9">
            <a:extLst>
              <a:ext uri="{FF2B5EF4-FFF2-40B4-BE49-F238E27FC236}">
                <a16:creationId xmlns:a16="http://schemas.microsoft.com/office/drawing/2014/main" id="{5482D519-8054-4EB4-AA1E-56BBF83F64EA}"/>
              </a:ext>
            </a:extLst>
          </p:cNvPr>
          <p:cNvPicPr>
            <a:picLocks noChangeAspect="1"/>
          </p:cNvPicPr>
          <p:nvPr/>
        </p:nvPicPr>
        <p:blipFill>
          <a:blip r:embed="rId8"/>
          <a:stretch>
            <a:fillRect/>
          </a:stretch>
        </p:blipFill>
        <p:spPr>
          <a:xfrm>
            <a:off x="3177871" y="3573322"/>
            <a:ext cx="8589424" cy="2769998"/>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7B1F5988-5895-4D28-8C58-E12F7CED24E7}"/>
              </a:ext>
            </a:extLst>
          </p:cNvPr>
          <p:cNvPicPr>
            <a:picLocks noChangeAspect="1"/>
          </p:cNvPicPr>
          <p:nvPr/>
        </p:nvPicPr>
        <p:blipFill>
          <a:blip r:embed="rId9"/>
          <a:stretch>
            <a:fillRect/>
          </a:stretch>
        </p:blipFill>
        <p:spPr>
          <a:xfrm>
            <a:off x="3882771" y="173053"/>
            <a:ext cx="2124075" cy="1095375"/>
          </a:xfrm>
          <a:prstGeom prst="rect">
            <a:avLst/>
          </a:prstGeom>
        </p:spPr>
      </p:pic>
      <p:pic>
        <p:nvPicPr>
          <p:cNvPr id="3" name="Picture 2">
            <a:extLst>
              <a:ext uri="{FF2B5EF4-FFF2-40B4-BE49-F238E27FC236}">
                <a16:creationId xmlns:a16="http://schemas.microsoft.com/office/drawing/2014/main" id="{5852F17B-43CF-445A-821C-EC61EF3F306D}"/>
              </a:ext>
            </a:extLst>
          </p:cNvPr>
          <p:cNvPicPr>
            <a:picLocks noChangeAspect="1"/>
          </p:cNvPicPr>
          <p:nvPr/>
        </p:nvPicPr>
        <p:blipFill>
          <a:blip r:embed="rId10"/>
          <a:stretch>
            <a:fillRect/>
          </a:stretch>
        </p:blipFill>
        <p:spPr>
          <a:xfrm>
            <a:off x="3894276" y="1311969"/>
            <a:ext cx="2124075" cy="1177980"/>
          </a:xfrm>
          <a:prstGeom prst="rect">
            <a:avLst/>
          </a:prstGeom>
        </p:spPr>
      </p:pic>
      <p:pic>
        <p:nvPicPr>
          <p:cNvPr id="11" name="Picture 10">
            <a:extLst>
              <a:ext uri="{FF2B5EF4-FFF2-40B4-BE49-F238E27FC236}">
                <a16:creationId xmlns:a16="http://schemas.microsoft.com/office/drawing/2014/main" id="{0B246A2C-D731-407D-B579-CF1D374796DB}"/>
              </a:ext>
            </a:extLst>
          </p:cNvPr>
          <p:cNvPicPr>
            <a:picLocks noChangeAspect="1"/>
          </p:cNvPicPr>
          <p:nvPr/>
        </p:nvPicPr>
        <p:blipFill>
          <a:blip r:embed="rId11"/>
          <a:stretch>
            <a:fillRect/>
          </a:stretch>
        </p:blipFill>
        <p:spPr>
          <a:xfrm>
            <a:off x="-88900" y="3908455"/>
            <a:ext cx="3152775" cy="1952625"/>
          </a:xfrm>
          <a:prstGeom prst="rect">
            <a:avLst/>
          </a:prstGeom>
        </p:spPr>
      </p:pic>
      <p:pic>
        <p:nvPicPr>
          <p:cNvPr id="12" name="Picture 11">
            <a:extLst>
              <a:ext uri="{FF2B5EF4-FFF2-40B4-BE49-F238E27FC236}">
                <a16:creationId xmlns:a16="http://schemas.microsoft.com/office/drawing/2014/main" id="{B0097D4B-BA90-4A31-A46D-6ACF9EABD16D}"/>
              </a:ext>
            </a:extLst>
          </p:cNvPr>
          <p:cNvPicPr>
            <a:picLocks noChangeAspect="1"/>
          </p:cNvPicPr>
          <p:nvPr/>
        </p:nvPicPr>
        <p:blipFill>
          <a:blip r:embed="rId12"/>
          <a:stretch>
            <a:fillRect/>
          </a:stretch>
        </p:blipFill>
        <p:spPr>
          <a:xfrm>
            <a:off x="420990" y="173053"/>
            <a:ext cx="1819275" cy="1009650"/>
          </a:xfrm>
          <a:prstGeom prst="rect">
            <a:avLst/>
          </a:prstGeom>
        </p:spPr>
      </p:pic>
      <p:sp>
        <p:nvSpPr>
          <p:cNvPr id="18" name="Rectangle 17">
            <a:extLst>
              <a:ext uri="{FF2B5EF4-FFF2-40B4-BE49-F238E27FC236}">
                <a16:creationId xmlns:a16="http://schemas.microsoft.com/office/drawing/2014/main" id="{42E182AB-5B8F-4E80-8C27-A66545255CAB}"/>
              </a:ext>
            </a:extLst>
          </p:cNvPr>
          <p:cNvSpPr/>
          <p:nvPr/>
        </p:nvSpPr>
        <p:spPr>
          <a:xfrm>
            <a:off x="1702068" y="671360"/>
            <a:ext cx="36736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Rectangle 18">
            <a:extLst>
              <a:ext uri="{FF2B5EF4-FFF2-40B4-BE49-F238E27FC236}">
                <a16:creationId xmlns:a16="http://schemas.microsoft.com/office/drawing/2014/main" id="{C64F2E66-BC40-4374-B6E3-E9466CCCBDB2}"/>
              </a:ext>
            </a:extLst>
          </p:cNvPr>
          <p:cNvSpPr/>
          <p:nvPr/>
        </p:nvSpPr>
        <p:spPr>
          <a:xfrm>
            <a:off x="5338813" y="757338"/>
            <a:ext cx="36736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Rectangle 19">
            <a:extLst>
              <a:ext uri="{FF2B5EF4-FFF2-40B4-BE49-F238E27FC236}">
                <a16:creationId xmlns:a16="http://schemas.microsoft.com/office/drawing/2014/main" id="{A6A09004-9581-4B5C-976F-66F43C363F92}"/>
              </a:ext>
            </a:extLst>
          </p:cNvPr>
          <p:cNvSpPr/>
          <p:nvPr/>
        </p:nvSpPr>
        <p:spPr>
          <a:xfrm>
            <a:off x="5250581" y="239187"/>
            <a:ext cx="36736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Rectangle 20">
            <a:extLst>
              <a:ext uri="{FF2B5EF4-FFF2-40B4-BE49-F238E27FC236}">
                <a16:creationId xmlns:a16="http://schemas.microsoft.com/office/drawing/2014/main" id="{D007F938-8699-4F20-8C2B-A46535C5C7F5}"/>
              </a:ext>
            </a:extLst>
          </p:cNvPr>
          <p:cNvSpPr/>
          <p:nvPr/>
        </p:nvSpPr>
        <p:spPr>
          <a:xfrm>
            <a:off x="9432758" y="405415"/>
            <a:ext cx="105717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Rectangle 21">
            <a:extLst>
              <a:ext uri="{FF2B5EF4-FFF2-40B4-BE49-F238E27FC236}">
                <a16:creationId xmlns:a16="http://schemas.microsoft.com/office/drawing/2014/main" id="{CB90C864-BD0C-4A4C-975E-F914C289FD00}"/>
              </a:ext>
            </a:extLst>
          </p:cNvPr>
          <p:cNvSpPr/>
          <p:nvPr/>
        </p:nvSpPr>
        <p:spPr>
          <a:xfrm>
            <a:off x="4721994" y="1881548"/>
            <a:ext cx="105717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Rectangle 22">
            <a:extLst>
              <a:ext uri="{FF2B5EF4-FFF2-40B4-BE49-F238E27FC236}">
                <a16:creationId xmlns:a16="http://schemas.microsoft.com/office/drawing/2014/main" id="{A0EC6E49-B66C-421F-89DA-E1D2FBFA3184}"/>
              </a:ext>
            </a:extLst>
          </p:cNvPr>
          <p:cNvSpPr/>
          <p:nvPr/>
        </p:nvSpPr>
        <p:spPr>
          <a:xfrm>
            <a:off x="9211377" y="1756550"/>
            <a:ext cx="882954"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4" name="Rectangle 23">
            <a:extLst>
              <a:ext uri="{FF2B5EF4-FFF2-40B4-BE49-F238E27FC236}">
                <a16:creationId xmlns:a16="http://schemas.microsoft.com/office/drawing/2014/main" id="{98D9F0EC-20A6-483B-A318-7EB2A072913E}"/>
              </a:ext>
            </a:extLst>
          </p:cNvPr>
          <p:cNvSpPr/>
          <p:nvPr/>
        </p:nvSpPr>
        <p:spPr>
          <a:xfrm>
            <a:off x="9211377" y="2784671"/>
            <a:ext cx="625642" cy="4815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 name="Rectangle 24">
            <a:extLst>
              <a:ext uri="{FF2B5EF4-FFF2-40B4-BE49-F238E27FC236}">
                <a16:creationId xmlns:a16="http://schemas.microsoft.com/office/drawing/2014/main" id="{01219DD6-CE05-420A-82D2-A0BF9DEB0689}"/>
              </a:ext>
            </a:extLst>
          </p:cNvPr>
          <p:cNvSpPr/>
          <p:nvPr/>
        </p:nvSpPr>
        <p:spPr>
          <a:xfrm>
            <a:off x="9326879" y="4024274"/>
            <a:ext cx="510139" cy="325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6" name="Rectangle 25">
            <a:extLst>
              <a:ext uri="{FF2B5EF4-FFF2-40B4-BE49-F238E27FC236}">
                <a16:creationId xmlns:a16="http://schemas.microsoft.com/office/drawing/2014/main" id="{19EDE785-F45E-4140-923B-694454AA263D}"/>
              </a:ext>
            </a:extLst>
          </p:cNvPr>
          <p:cNvSpPr/>
          <p:nvPr/>
        </p:nvSpPr>
        <p:spPr>
          <a:xfrm>
            <a:off x="9326879" y="4884767"/>
            <a:ext cx="510139" cy="325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7" name="Rectangle 26">
            <a:extLst>
              <a:ext uri="{FF2B5EF4-FFF2-40B4-BE49-F238E27FC236}">
                <a16:creationId xmlns:a16="http://schemas.microsoft.com/office/drawing/2014/main" id="{85EEF6B4-0528-4281-B5FA-7C78E4C78FCD}"/>
              </a:ext>
            </a:extLst>
          </p:cNvPr>
          <p:cNvSpPr/>
          <p:nvPr/>
        </p:nvSpPr>
        <p:spPr>
          <a:xfrm>
            <a:off x="8016239" y="5698418"/>
            <a:ext cx="723500" cy="3654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8" name="Rectangle 27">
            <a:extLst>
              <a:ext uri="{FF2B5EF4-FFF2-40B4-BE49-F238E27FC236}">
                <a16:creationId xmlns:a16="http://schemas.microsoft.com/office/drawing/2014/main" id="{D39A4982-D50B-42C6-B0B3-63404D7CD972}"/>
              </a:ext>
            </a:extLst>
          </p:cNvPr>
          <p:cNvSpPr/>
          <p:nvPr/>
        </p:nvSpPr>
        <p:spPr>
          <a:xfrm>
            <a:off x="9808143" y="5828119"/>
            <a:ext cx="510139" cy="325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9" name="Rectangle 28">
            <a:extLst>
              <a:ext uri="{FF2B5EF4-FFF2-40B4-BE49-F238E27FC236}">
                <a16:creationId xmlns:a16="http://schemas.microsoft.com/office/drawing/2014/main" id="{D4167005-A968-4BB8-84D0-6343A15A963D}"/>
              </a:ext>
            </a:extLst>
          </p:cNvPr>
          <p:cNvSpPr/>
          <p:nvPr/>
        </p:nvSpPr>
        <p:spPr>
          <a:xfrm>
            <a:off x="10034337" y="4024274"/>
            <a:ext cx="678582" cy="325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Rectangle 29">
            <a:extLst>
              <a:ext uri="{FF2B5EF4-FFF2-40B4-BE49-F238E27FC236}">
                <a16:creationId xmlns:a16="http://schemas.microsoft.com/office/drawing/2014/main" id="{06687C66-647C-4E3D-8979-CAD07316EFC8}"/>
              </a:ext>
            </a:extLst>
          </p:cNvPr>
          <p:cNvSpPr/>
          <p:nvPr/>
        </p:nvSpPr>
        <p:spPr>
          <a:xfrm>
            <a:off x="9979793" y="4871651"/>
            <a:ext cx="762001" cy="338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1" name="Rectangle 30">
            <a:extLst>
              <a:ext uri="{FF2B5EF4-FFF2-40B4-BE49-F238E27FC236}">
                <a16:creationId xmlns:a16="http://schemas.microsoft.com/office/drawing/2014/main" id="{55AA56EF-6CEA-4EDD-BE47-FE327FDC3A2E}"/>
              </a:ext>
            </a:extLst>
          </p:cNvPr>
          <p:cNvSpPr/>
          <p:nvPr/>
        </p:nvSpPr>
        <p:spPr>
          <a:xfrm>
            <a:off x="7909559" y="4024274"/>
            <a:ext cx="723500" cy="3253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2" name="Rectangle 31">
            <a:extLst>
              <a:ext uri="{FF2B5EF4-FFF2-40B4-BE49-F238E27FC236}">
                <a16:creationId xmlns:a16="http://schemas.microsoft.com/office/drawing/2014/main" id="{5720A4BC-17EC-4543-84B0-3E19BDA6EAB3}"/>
              </a:ext>
            </a:extLst>
          </p:cNvPr>
          <p:cNvSpPr/>
          <p:nvPr/>
        </p:nvSpPr>
        <p:spPr>
          <a:xfrm>
            <a:off x="7909559" y="4858473"/>
            <a:ext cx="664945" cy="3516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Rectangle 32">
            <a:extLst>
              <a:ext uri="{FF2B5EF4-FFF2-40B4-BE49-F238E27FC236}">
                <a16:creationId xmlns:a16="http://schemas.microsoft.com/office/drawing/2014/main" id="{8F97DA6E-6028-4E02-8467-827908FC952B}"/>
              </a:ext>
            </a:extLst>
          </p:cNvPr>
          <p:cNvSpPr/>
          <p:nvPr/>
        </p:nvSpPr>
        <p:spPr>
          <a:xfrm>
            <a:off x="8378995" y="6020869"/>
            <a:ext cx="723500" cy="3654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Rectangle 38">
            <a:extLst>
              <a:ext uri="{FF2B5EF4-FFF2-40B4-BE49-F238E27FC236}">
                <a16:creationId xmlns:a16="http://schemas.microsoft.com/office/drawing/2014/main" id="{4D390A3C-0AA9-471A-9AD7-82F0FCDEC951}"/>
              </a:ext>
            </a:extLst>
          </p:cNvPr>
          <p:cNvSpPr/>
          <p:nvPr/>
        </p:nvSpPr>
        <p:spPr>
          <a:xfrm>
            <a:off x="40640" y="4039466"/>
            <a:ext cx="2980552" cy="18216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44852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4035-0F46-4960-8066-A6CBF4671D2E}"/>
              </a:ext>
            </a:extLst>
          </p:cNvPr>
          <p:cNvSpPr>
            <a:spLocks noGrp="1"/>
          </p:cNvSpPr>
          <p:nvPr>
            <p:ph type="title"/>
          </p:nvPr>
        </p:nvSpPr>
        <p:spPr/>
        <p:txBody>
          <a:bodyPr/>
          <a:lstStyle/>
          <a:p>
            <a:endParaRPr lang="he-IL"/>
          </a:p>
        </p:txBody>
      </p:sp>
      <p:pic>
        <p:nvPicPr>
          <p:cNvPr id="4" name="Picture 3">
            <a:extLst>
              <a:ext uri="{FF2B5EF4-FFF2-40B4-BE49-F238E27FC236}">
                <a16:creationId xmlns:a16="http://schemas.microsoft.com/office/drawing/2014/main" id="{CBECAC51-DB1E-4699-9D3B-357C626454C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955" y="406351"/>
            <a:ext cx="7254728" cy="1859598"/>
          </a:xfrm>
          <a:prstGeom prst="rect">
            <a:avLst/>
          </a:prstGeom>
        </p:spPr>
      </p:pic>
      <p:grpSp>
        <p:nvGrpSpPr>
          <p:cNvPr id="42" name="Group 41">
            <a:extLst>
              <a:ext uri="{FF2B5EF4-FFF2-40B4-BE49-F238E27FC236}">
                <a16:creationId xmlns:a16="http://schemas.microsoft.com/office/drawing/2014/main" id="{994692A7-EEE9-4BE8-B98C-D2D89B84CB51}"/>
              </a:ext>
            </a:extLst>
          </p:cNvPr>
          <p:cNvGrpSpPr/>
          <p:nvPr/>
        </p:nvGrpSpPr>
        <p:grpSpPr>
          <a:xfrm>
            <a:off x="5775158" y="1172056"/>
            <a:ext cx="5912017" cy="5546377"/>
            <a:chOff x="5775158" y="1172056"/>
            <a:chExt cx="5912017" cy="5546377"/>
          </a:xfrm>
        </p:grpSpPr>
        <p:pic>
          <p:nvPicPr>
            <p:cNvPr id="8" name="Picture 7">
              <a:extLst>
                <a:ext uri="{FF2B5EF4-FFF2-40B4-BE49-F238E27FC236}">
                  <a16:creationId xmlns:a16="http://schemas.microsoft.com/office/drawing/2014/main" id="{F996DB24-D5E5-434A-8731-3774FA33C12A}"/>
                </a:ext>
              </a:extLst>
            </p:cNvPr>
            <p:cNvPicPr>
              <a:picLocks noChangeAspect="1"/>
            </p:cNvPicPr>
            <p:nvPr/>
          </p:nvPicPr>
          <p:blipFill>
            <a:blip r:embed="rId4"/>
            <a:stretch>
              <a:fillRect/>
            </a:stretch>
          </p:blipFill>
          <p:spPr>
            <a:xfrm>
              <a:off x="5775158" y="1172056"/>
              <a:ext cx="5912017" cy="5546377"/>
            </a:xfrm>
            <a:prstGeom prst="rect">
              <a:avLst/>
            </a:prstGeom>
          </p:spPr>
        </p:pic>
        <p:cxnSp>
          <p:nvCxnSpPr>
            <p:cNvPr id="9" name="Straight Connector 8">
              <a:extLst>
                <a:ext uri="{FF2B5EF4-FFF2-40B4-BE49-F238E27FC236}">
                  <a16:creationId xmlns:a16="http://schemas.microsoft.com/office/drawing/2014/main" id="{17D8B367-A5D1-4112-A8CB-F4FC61B1C266}"/>
                </a:ext>
              </a:extLst>
            </p:cNvPr>
            <p:cNvCxnSpPr>
              <a:cxnSpLocks/>
            </p:cNvCxnSpPr>
            <p:nvPr/>
          </p:nvCxnSpPr>
          <p:spPr>
            <a:xfrm flipH="1">
              <a:off x="5855997" y="5593241"/>
              <a:ext cx="40772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8CB55A-9A84-43F0-B12C-831668A9BA62}"/>
                </a:ext>
              </a:extLst>
            </p:cNvPr>
            <p:cNvCxnSpPr>
              <a:cxnSpLocks/>
            </p:cNvCxnSpPr>
            <p:nvPr/>
          </p:nvCxnSpPr>
          <p:spPr>
            <a:xfrm flipV="1">
              <a:off x="11577463" y="3655597"/>
              <a:ext cx="0" cy="16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1A973D-F106-48C4-8943-AEBBC69EF408}"/>
                </a:ext>
              </a:extLst>
            </p:cNvPr>
            <p:cNvCxnSpPr>
              <a:cxnSpLocks/>
            </p:cNvCxnSpPr>
            <p:nvPr/>
          </p:nvCxnSpPr>
          <p:spPr>
            <a:xfrm flipV="1">
              <a:off x="5855996" y="3936733"/>
              <a:ext cx="0" cy="16565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23066D-3C97-49AB-AEA8-82CD15985DE1}"/>
                </a:ext>
              </a:extLst>
            </p:cNvPr>
            <p:cNvCxnSpPr>
              <a:cxnSpLocks/>
            </p:cNvCxnSpPr>
            <p:nvPr/>
          </p:nvCxnSpPr>
          <p:spPr>
            <a:xfrm flipH="1">
              <a:off x="5855996" y="3936733"/>
              <a:ext cx="47702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E70C10-E280-49BC-87A9-EEED2FAE3ABB}"/>
                </a:ext>
              </a:extLst>
            </p:cNvPr>
            <p:cNvCxnSpPr>
              <a:cxnSpLocks/>
            </p:cNvCxnSpPr>
            <p:nvPr/>
          </p:nvCxnSpPr>
          <p:spPr>
            <a:xfrm flipH="1">
              <a:off x="10626291" y="3655596"/>
              <a:ext cx="9511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21BC9FA-718A-4816-BA83-33EBE76492F2}"/>
                </a:ext>
              </a:extLst>
            </p:cNvPr>
            <p:cNvCxnSpPr>
              <a:cxnSpLocks/>
            </p:cNvCxnSpPr>
            <p:nvPr/>
          </p:nvCxnSpPr>
          <p:spPr>
            <a:xfrm flipV="1">
              <a:off x="10626291" y="3655596"/>
              <a:ext cx="0" cy="2811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4C8B80-FEDD-4E60-8975-FF754607B9E8}"/>
                </a:ext>
              </a:extLst>
            </p:cNvPr>
            <p:cNvCxnSpPr>
              <a:cxnSpLocks/>
            </p:cNvCxnSpPr>
            <p:nvPr/>
          </p:nvCxnSpPr>
          <p:spPr>
            <a:xfrm flipH="1">
              <a:off x="9933272" y="5342021"/>
              <a:ext cx="164419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1FA304-6AA4-4AB6-9BDE-74CFE6875C1A}"/>
                </a:ext>
              </a:extLst>
            </p:cNvPr>
            <p:cNvCxnSpPr>
              <a:cxnSpLocks/>
            </p:cNvCxnSpPr>
            <p:nvPr/>
          </p:nvCxnSpPr>
          <p:spPr>
            <a:xfrm flipV="1">
              <a:off x="9933272" y="5342021"/>
              <a:ext cx="0" cy="2512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8732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pPr>
                <a:r>
                  <a:rPr lang="en-US" dirty="0"/>
                  <a:t>The theoretical null distribution of Q</a:t>
                </a:r>
              </a:p>
              <a:p>
                <a:pPr>
                  <a:buClr>
                    <a:srgbClr val="FF0000"/>
                  </a:buClr>
                </a:pPr>
                <a:r>
                  <a:rPr lang="en-US" dirty="0"/>
                  <a:t>Homemade simulations</a:t>
                </a:r>
              </a:p>
              <a:p>
                <a:pPr>
                  <a:buClr>
                    <a:srgbClr val="FF0000"/>
                  </a:buClr>
                </a:pPr>
                <a:r>
                  <a:rPr lang="en-US" dirty="0"/>
                  <a:t>Actual null-distribution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147471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B28E-0212-48B4-9309-1169795763CD}"/>
              </a:ext>
            </a:extLst>
          </p:cNvPr>
          <p:cNvSpPr>
            <a:spLocks noGrp="1"/>
          </p:cNvSpPr>
          <p:nvPr>
            <p:ph type="title"/>
          </p:nvPr>
        </p:nvSpPr>
        <p:spPr/>
        <p:txBody>
          <a:bodyPr/>
          <a:lstStyle/>
          <a:p>
            <a:r>
              <a:rPr lang="en-US" dirty="0"/>
              <a:t>Q’s theoretical null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55F197-8679-4471-AC47-9DC746969082}"/>
                  </a:ext>
                </a:extLst>
              </p:cNvPr>
              <p:cNvSpPr>
                <a:spLocks noGrp="1"/>
              </p:cNvSpPr>
              <p:nvPr>
                <p:ph idx="1"/>
              </p:nvPr>
            </p:nvSpPr>
            <p:spPr>
              <a:xfrm>
                <a:off x="838200" y="1825624"/>
                <a:ext cx="10515600" cy="4930775"/>
              </a:xfrm>
            </p:spPr>
            <p:txBody>
              <a:bodyPr/>
              <a:lstStyle/>
              <a:p>
                <a:endParaRPr lang="en-US" i="1" dirty="0">
                  <a:latin typeface="Cambria Math" panose="02040503050406030204" pitchFamily="18" charset="0"/>
                </a:endParaRPr>
              </a:p>
              <a:p>
                <a14:m>
                  <m:oMath xmlns:m="http://schemas.openxmlformats.org/officeDocument/2006/math">
                    <m:r>
                      <a:rPr lang="he-IL" i="1" dirty="0" smtClean="0">
                        <a:latin typeface="Cambria Math" panose="02040503050406030204" pitchFamily="18" charset="0"/>
                      </a:rPr>
                      <m:t>𝑄</m:t>
                    </m:r>
                    <m:r>
                      <a:rPr lang="he-IL" dirty="0">
                        <a:latin typeface="Cambria Math" panose="02040503050406030204" pitchFamily="18" charset="0"/>
                      </a:rPr>
                      <m:t>=</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acc>
                          <m:accPr>
                            <m:chr m:val="̂"/>
                            <m:ctrlPr>
                              <a:rPr lang="en-US" i="1" dirty="0" smtClean="0">
                                <a:latin typeface="Cambria Math" panose="02040503050406030204" pitchFamily="18" charset="0"/>
                              </a:rPr>
                            </m:ctrlPr>
                          </m:acc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m:t>
                                </m:r>
                              </m:sub>
                            </m:sSub>
                          </m:e>
                        </m:acc>
                        <m:sSup>
                          <m:sSupPr>
                            <m:ctrlPr>
                              <a:rPr lang="he-IL" i="1" dirty="0">
                                <a:latin typeface="Cambria Math" panose="02040503050406030204" pitchFamily="18" charset="0"/>
                              </a:rPr>
                            </m:ctrlPr>
                          </m:sSupPr>
                          <m:e>
                            <m:d>
                              <m:dPr>
                                <m:ctrlPr>
                                  <a:rPr lang="he-IL" i="1" dirty="0">
                                    <a:latin typeface="Cambria Math" panose="02040503050406030204" pitchFamily="18" charset="0"/>
                                  </a:rPr>
                                </m:ctrlPr>
                              </m:dPr>
                              <m:e>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dirty="0">
                                    <a:latin typeface="Cambria Math" panose="02040503050406030204" pitchFamily="18" charset="0"/>
                                  </a:rPr>
                                  <m:t>−</m:t>
                                </m:r>
                                <m:acc>
                                  <m:accPr>
                                    <m:chr m:val="̅"/>
                                    <m:ctrlPr>
                                      <a:rPr lang="he-IL" i="1" dirty="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𝑤</m:t>
                                        </m:r>
                                      </m:sub>
                                    </m:sSub>
                                  </m:e>
                                </m:acc>
                              </m:e>
                            </m:d>
                          </m:e>
                          <m:sup>
                            <m:r>
                              <a:rPr lang="he-IL" dirty="0">
                                <a:latin typeface="Cambria Math" panose="02040503050406030204" pitchFamily="18" charset="0"/>
                              </a:rPr>
                              <m:t>2</m:t>
                            </m:r>
                          </m:sup>
                        </m:sSup>
                      </m:e>
                    </m:nary>
                    <m:r>
                      <a:rPr lang="he-IL" dirty="0">
                        <a:latin typeface="Cambria Math" panose="02040503050406030204" pitchFamily="18" charset="0"/>
                      </a:rPr>
                      <m:t>=</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he-IL" i="1" dirty="0">
                                <a:latin typeface="Cambria Math" panose="02040503050406030204" pitchFamily="18" charset="0"/>
                              </a:rPr>
                            </m:ctrlPr>
                          </m:sSupPr>
                          <m:e>
                            <m:d>
                              <m:dPr>
                                <m:ctrlPr>
                                  <a:rPr lang="he-IL" i="1" dirty="0">
                                    <a:latin typeface="Cambria Math" panose="02040503050406030204" pitchFamily="18" charset="0"/>
                                  </a:rPr>
                                </m:ctrlPr>
                              </m:dPr>
                              <m:e>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he-IL"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𝑤</m:t>
                                            </m:r>
                                          </m:sub>
                                        </m:sSub>
                                      </m:e>
                                    </m:acc>
                                  </m:num>
                                  <m:den>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den>
                                </m:f>
                              </m:e>
                            </m:d>
                          </m:e>
                          <m:sup>
                            <m:r>
                              <a:rPr lang="he-IL" dirty="0">
                                <a:latin typeface="Cambria Math" panose="02040503050406030204" pitchFamily="18" charset="0"/>
                              </a:rPr>
                              <m:t>2</m:t>
                            </m:r>
                          </m:sup>
                        </m:sSup>
                      </m:e>
                    </m:nary>
                    <m:r>
                      <a:rPr lang="he-IL" dirty="0">
                        <a:latin typeface="Cambria Math" panose="02040503050406030204" pitchFamily="18" charset="0"/>
                      </a:rPr>
                      <m:t>=</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he-IL" i="1" dirty="0">
                                <a:latin typeface="Cambria Math" panose="02040503050406030204" pitchFamily="18" charset="0"/>
                              </a:rPr>
                            </m:ctrlPr>
                          </m:sSupPr>
                          <m:e>
                            <m:d>
                              <m:dPr>
                                <m:ctrlPr>
                                  <a:rPr lang="he-IL" i="1" dirty="0">
                                    <a:latin typeface="Cambria Math" panose="02040503050406030204" pitchFamily="18" charset="0"/>
                                  </a:rPr>
                                </m:ctrlPr>
                              </m:dPr>
                              <m:e>
                                <m:f>
                                  <m:fPr>
                                    <m:ctrlPr>
                                      <a:rPr lang="he-IL" i="1" dirty="0" smtClean="0">
                                        <a:latin typeface="Cambria Math" panose="02040503050406030204" pitchFamily="18" charset="0"/>
                                      </a:rPr>
                                    </m:ctrlPr>
                                  </m:fPr>
                                  <m:num>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dirty="0">
                                        <a:latin typeface="Cambria Math" panose="02040503050406030204" pitchFamily="18" charset="0"/>
                                      </a:rPr>
                                      <m:t>−</m:t>
                                    </m:r>
                                    <m:acc>
                                      <m:accPr>
                                        <m:chr m:val="̂"/>
                                        <m:ctrlPr>
                                          <a:rPr lang="he-IL" i="1" dirty="0">
                                            <a:latin typeface="Cambria Math" panose="02040503050406030204" pitchFamily="18" charset="0"/>
                                          </a:rPr>
                                        </m:ctrlPr>
                                      </m:accPr>
                                      <m:e>
                                        <m:r>
                                          <m:rPr>
                                            <m:sty m:val="p"/>
                                          </m:rPr>
                                          <a:rPr lang="he-IL" dirty="0">
                                            <a:latin typeface="Cambria Math" panose="02040503050406030204" pitchFamily="18" charset="0"/>
                                          </a:rPr>
                                          <m:t>μ</m:t>
                                        </m:r>
                                      </m:e>
                                    </m:acc>
                                  </m:num>
                                  <m:den>
                                    <m:acc>
                                      <m:accPr>
                                        <m:chr m:val="̂"/>
                                        <m:ctrlPr>
                                          <a:rPr lang="he-IL" i="1" dirty="0" smtClean="0">
                                            <a:latin typeface="Cambria Math" panose="02040503050406030204" pitchFamily="18" charset="0"/>
                                          </a:rPr>
                                        </m:ctrlPr>
                                      </m:accPr>
                                      <m:e>
                                        <m:sSub>
                                          <m:sSubPr>
                                            <m:ctrlPr>
                                              <a:rPr lang="en-US" i="1" dirty="0">
                                                <a:latin typeface="Cambria Math" panose="02040503050406030204" pitchFamily="18" charset="0"/>
                                              </a:rPr>
                                            </m:ctrlPr>
                                          </m:sSubPr>
                                          <m:e>
                                            <m:r>
                                              <m:rPr>
                                                <m:sty m:val="p"/>
                                              </m:rPr>
                                              <a:rPr lang="el-GR" i="1" dirty="0">
                                                <a:latin typeface="Cambria Math" panose="02040503050406030204" pitchFamily="18" charset="0"/>
                                              </a:rPr>
                                              <m:t>σ</m:t>
                                            </m:r>
                                          </m:e>
                                          <m:sub>
                                            <m:r>
                                              <a:rPr lang="en-US" i="1" dirty="0">
                                                <a:latin typeface="Cambria Math" panose="02040503050406030204" pitchFamily="18" charset="0"/>
                                              </a:rPr>
                                              <m:t>𝑖</m:t>
                                            </m:r>
                                          </m:sub>
                                        </m:sSub>
                                      </m:e>
                                    </m:acc>
                                  </m:den>
                                </m:f>
                              </m:e>
                            </m:d>
                          </m:e>
                          <m:sup>
                            <m:r>
                              <a:rPr lang="he-IL" dirty="0">
                                <a:latin typeface="Cambria Math" panose="02040503050406030204" pitchFamily="18" charset="0"/>
                              </a:rPr>
                              <m:t>2</m:t>
                            </m:r>
                          </m:sup>
                        </m:sSup>
                      </m:e>
                    </m:nary>
                  </m:oMath>
                </a14:m>
                <a:endParaRPr lang="en-US" dirty="0"/>
              </a:p>
              <a:p>
                <a:endParaRPr lang="en-US" dirty="0"/>
              </a:p>
              <a:p>
                <a:r>
                  <a:rPr lang="en-US" u="sng" dirty="0"/>
                  <a:t>And under the assumption that </a:t>
                </a:r>
                <a14:m>
                  <m:oMath xmlns:m="http://schemas.openxmlformats.org/officeDocument/2006/math">
                    <m:sSub>
                      <m:sSubPr>
                        <m:ctrlPr>
                          <a:rPr lang="he-IL" i="1" u="sng" dirty="0">
                            <a:latin typeface="Cambria Math" panose="02040503050406030204" pitchFamily="18" charset="0"/>
                          </a:rPr>
                        </m:ctrlPr>
                      </m:sSubPr>
                      <m:e>
                        <m:r>
                          <a:rPr lang="he-IL" i="1" u="sng" dirty="0">
                            <a:latin typeface="Cambria Math" panose="02040503050406030204" pitchFamily="18" charset="0"/>
                          </a:rPr>
                          <m:t>𝑥</m:t>
                        </m:r>
                      </m:e>
                      <m:sub>
                        <m:r>
                          <a:rPr lang="he-IL" i="1" u="sng" dirty="0">
                            <a:latin typeface="Cambria Math" panose="02040503050406030204" pitchFamily="18" charset="0"/>
                          </a:rPr>
                          <m:t>𝑖</m:t>
                        </m:r>
                      </m:sub>
                    </m:sSub>
                    <m:r>
                      <a:rPr lang="he-IL" i="1" u="sng" dirty="0">
                        <a:latin typeface="Cambria Math" panose="02040503050406030204" pitchFamily="18" charset="0"/>
                      </a:rPr>
                      <m:t> </m:t>
                    </m:r>
                  </m:oMath>
                </a14:m>
                <a:r>
                  <a:rPr lang="en-US" u="sng" dirty="0"/>
                  <a:t>are normally distributed:</a:t>
                </a:r>
              </a:p>
              <a:p>
                <a:pPr marL="0" indent="0">
                  <a:buNone/>
                </a:pPr>
                <a:endParaRPr lang="en-US" dirty="0"/>
              </a:p>
              <a:p>
                <a14:m>
                  <m:oMath xmlns:m="http://schemas.openxmlformats.org/officeDocument/2006/math">
                    <m:f>
                      <m:fPr>
                        <m:ctrlPr>
                          <a:rPr lang="he-IL" i="1" dirty="0" smtClean="0">
                            <a:latin typeface="Cambria Math" panose="02040503050406030204" pitchFamily="18" charset="0"/>
                          </a:rPr>
                        </m:ctrlPr>
                      </m:fPr>
                      <m:num>
                        <m:sSub>
                          <m:sSubPr>
                            <m:ctrlPr>
                              <a:rPr lang="he-IL" i="1" dirty="0">
                                <a:latin typeface="Cambria Math" panose="02040503050406030204" pitchFamily="18" charset="0"/>
                              </a:rPr>
                            </m:ctrlPr>
                          </m:sSubPr>
                          <m:e>
                            <m:r>
                              <a:rPr lang="he-IL" dirty="0">
                                <a:latin typeface="Cambria Math" panose="02040503050406030204" pitchFamily="18" charset="0"/>
                              </a:rPr>
                              <m:t>𝑥</m:t>
                            </m:r>
                          </m:e>
                          <m:sub>
                            <m:r>
                              <a:rPr lang="he-IL" dirty="0">
                                <a:latin typeface="Cambria Math" panose="02040503050406030204" pitchFamily="18" charset="0"/>
                              </a:rPr>
                              <m:t>𝑖</m:t>
                            </m:r>
                          </m:sub>
                        </m:sSub>
                        <m:r>
                          <a:rPr lang="he-IL" dirty="0">
                            <a:latin typeface="Cambria Math" panose="02040503050406030204" pitchFamily="18" charset="0"/>
                          </a:rPr>
                          <m:t>−</m:t>
                        </m:r>
                        <m:r>
                          <a:rPr lang="he-IL" dirty="0">
                            <a:latin typeface="Cambria Math" panose="02040503050406030204" pitchFamily="18" charset="0"/>
                          </a:rPr>
                          <m:t>𝜇</m:t>
                        </m:r>
                      </m:num>
                      <m:den>
                        <m:sSub>
                          <m:sSubPr>
                            <m:ctrlPr>
                              <a:rPr lang="en-US" i="1" dirty="0">
                                <a:latin typeface="Cambria Math" panose="02040503050406030204" pitchFamily="18" charset="0"/>
                              </a:rPr>
                            </m:ctrlPr>
                          </m:sSubPr>
                          <m:e>
                            <m:r>
                              <m:rPr>
                                <m:sty m:val="p"/>
                              </m:rPr>
                              <a:rPr lang="el-GR" i="1" dirty="0" smtClean="0">
                                <a:latin typeface="Cambria Math" panose="02040503050406030204" pitchFamily="18" charset="0"/>
                              </a:rPr>
                              <m:t>σ</m:t>
                            </m:r>
                          </m:e>
                          <m:sub>
                            <m:r>
                              <a:rPr lang="en-US" i="1" dirty="0">
                                <a:latin typeface="Cambria Math" panose="02040503050406030204" pitchFamily="18" charset="0"/>
                              </a:rPr>
                              <m:t>𝑖</m:t>
                            </m:r>
                          </m:sub>
                        </m:sSub>
                      </m:den>
                    </m:f>
                    <m:r>
                      <a:rPr lang="he-IL" dirty="0">
                        <a:latin typeface="Cambria Math" panose="02040503050406030204" pitchFamily="18" charset="0"/>
                      </a:rPr>
                      <m:t>~</m:t>
                    </m:r>
                    <m:r>
                      <a:rPr lang="he-IL" dirty="0">
                        <a:latin typeface="Cambria Math" panose="02040503050406030204" pitchFamily="18" charset="0"/>
                      </a:rPr>
                      <m:t>𝑁</m:t>
                    </m:r>
                    <m:d>
                      <m:dPr>
                        <m:ctrlPr>
                          <a:rPr lang="he-IL" i="1" dirty="0">
                            <a:latin typeface="Cambria Math" panose="02040503050406030204" pitchFamily="18" charset="0"/>
                          </a:rPr>
                        </m:ctrlPr>
                      </m:dPr>
                      <m:e>
                        <m:r>
                          <a:rPr lang="he-IL" dirty="0">
                            <a:latin typeface="Cambria Math" panose="02040503050406030204" pitchFamily="18" charset="0"/>
                          </a:rPr>
                          <m:t>0</m:t>
                        </m:r>
                        <m:r>
                          <a:rPr lang="he-IL" dirty="0">
                            <a:latin typeface="Cambria Math" panose="02040503050406030204" pitchFamily="18" charset="0"/>
                          </a:rPr>
                          <m:t>,</m:t>
                        </m:r>
                        <m:r>
                          <a:rPr lang="he-IL" dirty="0">
                            <a:latin typeface="Cambria Math" panose="02040503050406030204" pitchFamily="18" charset="0"/>
                          </a:rPr>
                          <m:t>1</m:t>
                        </m:r>
                      </m:e>
                    </m:d>
                    <m:r>
                      <a:rPr lang="he-IL" dirty="0">
                        <a:latin typeface="Cambria Math" panose="02040503050406030204" pitchFamily="18" charset="0"/>
                      </a:rPr>
                      <m:t>⇒</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he-IL" i="1" dirty="0">
                                <a:latin typeface="Cambria Math" panose="02040503050406030204" pitchFamily="18" charset="0"/>
                              </a:rPr>
                            </m:ctrlPr>
                          </m:sSupPr>
                          <m:e>
                            <m:d>
                              <m:dPr>
                                <m:ctrlPr>
                                  <a:rPr lang="he-IL" i="1" dirty="0">
                                    <a:latin typeface="Cambria Math" panose="02040503050406030204" pitchFamily="18" charset="0"/>
                                  </a:rPr>
                                </m:ctrlPr>
                              </m:dPr>
                              <m:e>
                                <m:f>
                                  <m:fPr>
                                    <m:ctrlPr>
                                      <a:rPr lang="he-IL" i="1" dirty="0">
                                        <a:latin typeface="Cambria Math" panose="02040503050406030204" pitchFamily="18" charset="0"/>
                                      </a:rPr>
                                    </m:ctrlPr>
                                  </m:fPr>
                                  <m:num>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dirty="0">
                                        <a:latin typeface="Cambria Math" panose="02040503050406030204" pitchFamily="18" charset="0"/>
                                      </a:rPr>
                                      <m:t>−</m:t>
                                    </m:r>
                                    <m:r>
                                      <a:rPr lang="he-IL" i="1" dirty="0">
                                        <a:latin typeface="Cambria Math" panose="02040503050406030204" pitchFamily="18" charset="0"/>
                                      </a:rPr>
                                      <m:t>𝜇</m:t>
                                    </m:r>
                                  </m:num>
                                  <m:den>
                                    <m:sSub>
                                      <m:sSubPr>
                                        <m:ctrlPr>
                                          <a:rPr lang="en-US" i="1" dirty="0">
                                            <a:latin typeface="Cambria Math" panose="02040503050406030204" pitchFamily="18" charset="0"/>
                                          </a:rPr>
                                        </m:ctrlPr>
                                      </m:sSubPr>
                                      <m:e>
                                        <m:r>
                                          <m:rPr>
                                            <m:sty m:val="p"/>
                                          </m:rPr>
                                          <a:rPr lang="el-GR" i="1" dirty="0">
                                            <a:latin typeface="Cambria Math" panose="02040503050406030204" pitchFamily="18" charset="0"/>
                                          </a:rPr>
                                          <m:t>σ</m:t>
                                        </m:r>
                                      </m:e>
                                      <m:sub>
                                        <m:r>
                                          <a:rPr lang="en-US" i="1" dirty="0">
                                            <a:latin typeface="Cambria Math" panose="02040503050406030204" pitchFamily="18" charset="0"/>
                                          </a:rPr>
                                          <m:t>𝑖</m:t>
                                        </m:r>
                                      </m:sub>
                                    </m:sSub>
                                  </m:den>
                                </m:f>
                              </m:e>
                            </m:d>
                          </m:e>
                          <m:sup>
                            <m:r>
                              <a:rPr lang="he-IL" dirty="0">
                                <a:latin typeface="Cambria Math" panose="02040503050406030204" pitchFamily="18" charset="0"/>
                              </a:rPr>
                              <m:t>2</m:t>
                            </m:r>
                          </m:sup>
                        </m:sSup>
                      </m:e>
                    </m:nary>
                    <m:r>
                      <a:rPr lang="he-IL" dirty="0">
                        <a:latin typeface="Cambria Math" panose="02040503050406030204" pitchFamily="18" charset="0"/>
                      </a:rPr>
                      <m:t>~</m:t>
                    </m:r>
                    <m:sSubSup>
                      <m:sSubSupPr>
                        <m:ctrlPr>
                          <a:rPr lang="he-IL" i="1" dirty="0">
                            <a:latin typeface="Cambria Math" panose="02040503050406030204" pitchFamily="18" charset="0"/>
                          </a:rPr>
                        </m:ctrlPr>
                      </m:sSubSupPr>
                      <m:e>
                        <m:r>
                          <a:rPr lang="he-IL" i="1" dirty="0">
                            <a:latin typeface="Cambria Math" panose="02040503050406030204" pitchFamily="18" charset="0"/>
                          </a:rPr>
                          <m:t>𝜒</m:t>
                        </m:r>
                      </m:e>
                      <m:sub>
                        <m:r>
                          <a:rPr lang="he-IL" i="1" dirty="0">
                            <a:latin typeface="Cambria Math" panose="02040503050406030204" pitchFamily="18" charset="0"/>
                          </a:rPr>
                          <m:t>𝑘</m:t>
                        </m:r>
                      </m:sub>
                      <m:sup>
                        <m:r>
                          <a:rPr lang="he-IL" dirty="0">
                            <a:latin typeface="Cambria Math" panose="02040503050406030204" pitchFamily="18" charset="0"/>
                          </a:rPr>
                          <m:t>2</m:t>
                        </m:r>
                      </m:sup>
                    </m:sSubSup>
                  </m:oMath>
                </a14:m>
                <a:r>
                  <a:rPr lang="en-US" dirty="0"/>
                  <a:t> </a:t>
                </a:r>
                <a14:m>
                  <m:oMath xmlns:m="http://schemas.openxmlformats.org/officeDocument/2006/math">
                    <m:r>
                      <a:rPr lang="he-IL" dirty="0">
                        <a:latin typeface="Cambria Math" panose="02040503050406030204" pitchFamily="18" charset="0"/>
                      </a:rPr>
                      <m:t>⇒</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he-IL" i="1" dirty="0">
                                <a:latin typeface="Cambria Math" panose="02040503050406030204" pitchFamily="18" charset="0"/>
                              </a:rPr>
                            </m:ctrlPr>
                          </m:sSupPr>
                          <m:e>
                            <m:d>
                              <m:dPr>
                                <m:ctrlPr>
                                  <a:rPr lang="he-IL" i="1" dirty="0">
                                    <a:latin typeface="Cambria Math" panose="02040503050406030204" pitchFamily="18" charset="0"/>
                                  </a:rPr>
                                </m:ctrlPr>
                              </m:dPr>
                              <m:e>
                                <m:f>
                                  <m:fPr>
                                    <m:ctrlPr>
                                      <a:rPr lang="he-IL" i="1" dirty="0">
                                        <a:latin typeface="Cambria Math" panose="02040503050406030204" pitchFamily="18" charset="0"/>
                                      </a:rPr>
                                    </m:ctrlPr>
                                  </m:fPr>
                                  <m:num>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dirty="0">
                                        <a:latin typeface="Cambria Math" panose="02040503050406030204" pitchFamily="18" charset="0"/>
                                      </a:rPr>
                                      <m:t>−</m:t>
                                    </m:r>
                                    <m:acc>
                                      <m:accPr>
                                        <m:chr m:val="̅"/>
                                        <m:ctrlPr>
                                          <a:rPr lang="he-IL"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𝑤</m:t>
                                            </m:r>
                                          </m:sub>
                                        </m:sSub>
                                      </m:e>
                                    </m:acc>
                                  </m:num>
                                  <m:den>
                                    <m:sSub>
                                      <m:sSubPr>
                                        <m:ctrlPr>
                                          <a:rPr lang="en-US" i="1" dirty="0">
                                            <a:latin typeface="Cambria Math" panose="02040503050406030204" pitchFamily="18" charset="0"/>
                                          </a:rPr>
                                        </m:ctrlPr>
                                      </m:sSubPr>
                                      <m:e>
                                        <m:r>
                                          <m:rPr>
                                            <m:sty m:val="p"/>
                                          </m:rPr>
                                          <a:rPr lang="el-GR" i="1" dirty="0">
                                            <a:latin typeface="Cambria Math" panose="02040503050406030204" pitchFamily="18" charset="0"/>
                                          </a:rPr>
                                          <m:t>σ</m:t>
                                        </m:r>
                                      </m:e>
                                      <m:sub>
                                        <m:r>
                                          <a:rPr lang="en-US" i="1" dirty="0">
                                            <a:latin typeface="Cambria Math" panose="02040503050406030204" pitchFamily="18" charset="0"/>
                                          </a:rPr>
                                          <m:t>𝑖</m:t>
                                        </m:r>
                                      </m:sub>
                                    </m:sSub>
                                  </m:den>
                                </m:f>
                              </m:e>
                            </m:d>
                          </m:e>
                          <m:sup>
                            <m:r>
                              <a:rPr lang="he-IL" dirty="0">
                                <a:latin typeface="Cambria Math" panose="02040503050406030204" pitchFamily="18" charset="0"/>
                              </a:rPr>
                              <m:t>2</m:t>
                            </m:r>
                          </m:sup>
                        </m:sSup>
                      </m:e>
                    </m:nary>
                    <m:r>
                      <a:rPr lang="he-IL" dirty="0">
                        <a:latin typeface="Cambria Math" panose="02040503050406030204" pitchFamily="18" charset="0"/>
                      </a:rPr>
                      <m:t>~</m:t>
                    </m:r>
                    <m:sSubSup>
                      <m:sSubSupPr>
                        <m:ctrlPr>
                          <a:rPr lang="he-IL" i="1" dirty="0">
                            <a:latin typeface="Cambria Math" panose="02040503050406030204" pitchFamily="18" charset="0"/>
                          </a:rPr>
                        </m:ctrlPr>
                      </m:sSubSupPr>
                      <m:e>
                        <m:r>
                          <a:rPr lang="he-IL" i="1" dirty="0">
                            <a:latin typeface="Cambria Math" panose="02040503050406030204" pitchFamily="18" charset="0"/>
                          </a:rPr>
                          <m:t>𝜒</m:t>
                        </m:r>
                      </m:e>
                      <m:sub>
                        <m:r>
                          <a:rPr lang="he-IL" i="1" dirty="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b>
                      <m:sup>
                        <m:r>
                          <a:rPr lang="he-IL" dirty="0">
                            <a:latin typeface="Cambria Math" panose="02040503050406030204" pitchFamily="18" charset="0"/>
                          </a:rPr>
                          <m:t>2</m:t>
                        </m:r>
                      </m:sup>
                    </m:sSubSup>
                  </m:oMath>
                </a14:m>
                <a:endParaRPr lang="en-US" u="sng" dirty="0"/>
              </a:p>
              <a:p>
                <a:pPr marL="0" indent="0">
                  <a:buNone/>
                </a:pPr>
                <a:endParaRPr lang="en-US" u="sng" dirty="0"/>
              </a:p>
            </p:txBody>
          </p:sp>
        </mc:Choice>
        <mc:Fallback xmlns="">
          <p:sp>
            <p:nvSpPr>
              <p:cNvPr id="3" name="Content Placeholder 2">
                <a:extLst>
                  <a:ext uri="{FF2B5EF4-FFF2-40B4-BE49-F238E27FC236}">
                    <a16:creationId xmlns:a16="http://schemas.microsoft.com/office/drawing/2014/main" id="{FC55F197-8679-4471-AC47-9DC746969082}"/>
                  </a:ext>
                </a:extLst>
              </p:cNvPr>
              <p:cNvSpPr>
                <a:spLocks noGrp="1" noRot="1" noChangeAspect="1" noMove="1" noResize="1" noEditPoints="1" noAdjustHandles="1" noChangeArrowheads="1" noChangeShapeType="1" noTextEdit="1"/>
              </p:cNvSpPr>
              <p:nvPr>
                <p:ph idx="1"/>
              </p:nvPr>
            </p:nvSpPr>
            <p:spPr>
              <a:xfrm>
                <a:off x="838200" y="1825624"/>
                <a:ext cx="10515600" cy="4930775"/>
              </a:xfrm>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4067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621D-71A1-4B8B-9EC0-CC13650D1E7C}"/>
              </a:ext>
            </a:extLst>
          </p:cNvPr>
          <p:cNvSpPr>
            <a:spLocks noGrp="1"/>
          </p:cNvSpPr>
          <p:nvPr>
            <p:ph type="ctrTitle"/>
          </p:nvPr>
        </p:nvSpPr>
        <p:spPr/>
        <p:txBody>
          <a:bodyPr>
            <a:normAutofit fontScale="90000"/>
          </a:bodyPr>
          <a:lstStyle/>
          <a:p>
            <a:r>
              <a:rPr lang="en-US" dirty="0"/>
              <a:t>Previously on “meta-analysis”- the statistics seminar</a:t>
            </a:r>
            <a:endParaRPr lang="he-IL" dirty="0"/>
          </a:p>
        </p:txBody>
      </p:sp>
    </p:spTree>
    <p:extLst>
      <p:ext uri="{BB962C8B-B14F-4D97-AF65-F5344CB8AC3E}">
        <p14:creationId xmlns:p14="http://schemas.microsoft.com/office/powerpoint/2010/main" val="4222335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B28E-0212-48B4-9309-1169795763CD}"/>
              </a:ext>
            </a:extLst>
          </p:cNvPr>
          <p:cNvSpPr>
            <a:spLocks noGrp="1"/>
          </p:cNvSpPr>
          <p:nvPr>
            <p:ph type="title"/>
          </p:nvPr>
        </p:nvSpPr>
        <p:spPr/>
        <p:txBody>
          <a:bodyPr/>
          <a:lstStyle/>
          <a:p>
            <a:r>
              <a:rPr lang="en-US" dirty="0"/>
              <a:t>Q’s theoretical null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55F197-8679-4471-AC47-9DC746969082}"/>
                  </a:ext>
                </a:extLst>
              </p:cNvPr>
              <p:cNvSpPr>
                <a:spLocks noGrp="1"/>
              </p:cNvSpPr>
              <p:nvPr>
                <p:ph idx="1"/>
              </p:nvPr>
            </p:nvSpPr>
            <p:spPr/>
            <p:txBody>
              <a:bodyPr>
                <a:normAutofit/>
              </a:bodyPr>
              <a:lstStyle/>
              <a:p>
                <a:endParaRPr lang="en-US" i="1" dirty="0">
                  <a:latin typeface="Cambria Math" panose="02040503050406030204" pitchFamily="18" charset="0"/>
                </a:endParaRPr>
              </a:p>
              <a:p>
                <a14:m>
                  <m:oMath xmlns:m="http://schemas.openxmlformats.org/officeDocument/2006/math">
                    <m:f>
                      <m:fPr>
                        <m:ctrlPr>
                          <a:rPr lang="he-IL" i="1" dirty="0">
                            <a:latin typeface="Cambria Math" panose="02040503050406030204" pitchFamily="18" charset="0"/>
                          </a:rPr>
                        </m:ctrlPr>
                      </m:fPr>
                      <m:num>
                        <m:sSub>
                          <m:sSubPr>
                            <m:ctrlPr>
                              <a:rPr lang="he-IL" i="1" dirty="0">
                                <a:latin typeface="Cambria Math" panose="02040503050406030204" pitchFamily="18" charset="0"/>
                              </a:rPr>
                            </m:ctrlPr>
                          </m:sSubPr>
                          <m:e>
                            <m:r>
                              <a:rPr lang="he-IL" dirty="0">
                                <a:latin typeface="Cambria Math" panose="02040503050406030204" pitchFamily="18" charset="0"/>
                              </a:rPr>
                              <m:t>𝑥</m:t>
                            </m:r>
                          </m:e>
                          <m:sub>
                            <m:r>
                              <a:rPr lang="he-IL" dirty="0">
                                <a:latin typeface="Cambria Math" panose="02040503050406030204" pitchFamily="18" charset="0"/>
                              </a:rPr>
                              <m:t>𝑖</m:t>
                            </m:r>
                          </m:sub>
                        </m:sSub>
                        <m:r>
                          <a:rPr lang="he-IL" dirty="0">
                            <a:latin typeface="Cambria Math" panose="02040503050406030204" pitchFamily="18" charset="0"/>
                          </a:rPr>
                          <m:t>−</m:t>
                        </m:r>
                        <m:r>
                          <a:rPr lang="he-IL" dirty="0">
                            <a:latin typeface="Cambria Math" panose="02040503050406030204" pitchFamily="18" charset="0"/>
                          </a:rPr>
                          <m:t>𝜇</m:t>
                        </m:r>
                      </m:num>
                      <m:den>
                        <m:sSub>
                          <m:sSubPr>
                            <m:ctrlPr>
                              <a:rPr lang="en-US" i="1" dirty="0">
                                <a:latin typeface="Cambria Math" panose="02040503050406030204" pitchFamily="18" charset="0"/>
                              </a:rPr>
                            </m:ctrlPr>
                          </m:sSubPr>
                          <m:e>
                            <m:r>
                              <m:rPr>
                                <m:sty m:val="p"/>
                              </m:rPr>
                              <a:rPr lang="el-GR" i="1" dirty="0">
                                <a:latin typeface="Cambria Math" panose="02040503050406030204" pitchFamily="18" charset="0"/>
                              </a:rPr>
                              <m:t>σ</m:t>
                            </m:r>
                          </m:e>
                          <m:sub>
                            <m:r>
                              <a:rPr lang="en-US" i="1" dirty="0">
                                <a:latin typeface="Cambria Math" panose="02040503050406030204" pitchFamily="18" charset="0"/>
                              </a:rPr>
                              <m:t>𝑖</m:t>
                            </m:r>
                          </m:sub>
                        </m:sSub>
                      </m:den>
                    </m:f>
                    <m:r>
                      <a:rPr lang="he-IL" dirty="0">
                        <a:latin typeface="Cambria Math" panose="02040503050406030204" pitchFamily="18" charset="0"/>
                      </a:rPr>
                      <m:t>~</m:t>
                    </m:r>
                    <m:r>
                      <a:rPr lang="he-IL" dirty="0">
                        <a:latin typeface="Cambria Math" panose="02040503050406030204" pitchFamily="18" charset="0"/>
                      </a:rPr>
                      <m:t>𝑁</m:t>
                    </m:r>
                    <m:d>
                      <m:dPr>
                        <m:ctrlPr>
                          <a:rPr lang="he-IL" i="1" dirty="0">
                            <a:latin typeface="Cambria Math" panose="02040503050406030204" pitchFamily="18" charset="0"/>
                          </a:rPr>
                        </m:ctrlPr>
                      </m:dPr>
                      <m:e>
                        <m:r>
                          <a:rPr lang="he-IL" dirty="0">
                            <a:latin typeface="Cambria Math" panose="02040503050406030204" pitchFamily="18" charset="0"/>
                          </a:rPr>
                          <m:t>0</m:t>
                        </m:r>
                        <m:r>
                          <a:rPr lang="he-IL" dirty="0">
                            <a:latin typeface="Cambria Math" panose="02040503050406030204" pitchFamily="18" charset="0"/>
                          </a:rPr>
                          <m:t>,</m:t>
                        </m:r>
                        <m:r>
                          <a:rPr lang="he-IL" dirty="0">
                            <a:latin typeface="Cambria Math" panose="02040503050406030204" pitchFamily="18" charset="0"/>
                          </a:rPr>
                          <m:t>1</m:t>
                        </m:r>
                      </m:e>
                    </m:d>
                    <m:r>
                      <a:rPr lang="he-IL" dirty="0">
                        <a:latin typeface="Cambria Math" panose="02040503050406030204" pitchFamily="18" charset="0"/>
                      </a:rPr>
                      <m:t>⇒</m:t>
                    </m:r>
                  </m:oMath>
                </a14:m>
                <a:r>
                  <a:rPr lang="en-US" dirty="0"/>
                  <a:t> </a:t>
                </a:r>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dirty="0">
                            <a:latin typeface="Cambria Math" panose="02040503050406030204" pitchFamily="18" charset="0"/>
                          </a:rPr>
                          <m:t>−</m:t>
                        </m:r>
                        <m:r>
                          <a:rPr lang="he-IL" dirty="0">
                            <a:latin typeface="Cambria Math" panose="02040503050406030204" pitchFamily="18" charset="0"/>
                          </a:rPr>
                          <m:t>𝜇</m:t>
                        </m:r>
                      </m:num>
                      <m:den>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den>
                    </m:f>
                    <m:r>
                      <m:rPr>
                        <m:nor/>
                      </m:rP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𝑇</m:t>
                        </m:r>
                      </m:e>
                      <m:sub>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𝑖</m:t>
                            </m:r>
                          </m:sub>
                        </m:sSub>
                        <m:r>
                          <a:rPr lang="en-US" dirty="0">
                            <a:latin typeface="Cambria Math" panose="02040503050406030204" pitchFamily="18" charset="0"/>
                          </a:rPr>
                          <m:t>−</m:t>
                        </m:r>
                        <m:r>
                          <a:rPr lang="en-US" dirty="0">
                            <a:latin typeface="Cambria Math" panose="02040503050406030204" pitchFamily="18" charset="0"/>
                          </a:rPr>
                          <m:t>1</m:t>
                        </m:r>
                      </m:sub>
                    </m:sSub>
                  </m:oMath>
                </a14:m>
                <a:r>
                  <a:rPr lang="en-US" dirty="0"/>
                  <a:t> (assuming</a:t>
                </a:r>
                <a14:m>
                  <m:oMath xmlns:m="http://schemas.openxmlformats.org/officeDocument/2006/math">
                    <m:sSub>
                      <m:sSubPr>
                        <m:ctrlPr>
                          <a:rPr lang="he-IL" i="1" dirty="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𝑠</m:t>
                        </m:r>
                      </m:e>
                      <m:sub>
                        <m:r>
                          <a:rPr lang="he-IL" i="1" dirty="0">
                            <a:latin typeface="Cambria Math" panose="02040503050406030204" pitchFamily="18" charset="0"/>
                          </a:rPr>
                          <m:t>𝑖</m:t>
                        </m:r>
                      </m:sub>
                    </m:sSub>
                    <m:r>
                      <a:rPr lang="he-IL" i="1" dirty="0">
                        <a:latin typeface="Cambria Math" panose="02040503050406030204" pitchFamily="18" charset="0"/>
                      </a:rPr>
                      <m:t> </m:t>
                    </m:r>
                  </m:oMath>
                </a14:m>
                <a:r>
                  <a:rPr lang="en-US" dirty="0"/>
                  <a:t>are independent of </a:t>
                </a: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oMath>
                </a14:m>
                <a:r>
                  <a:rPr lang="en-US" dirty="0"/>
                  <a:t>).</a:t>
                </a:r>
              </a:p>
              <a:p>
                <a:endParaRPr lang="en-US" dirty="0"/>
              </a:p>
              <a:p>
                <a:r>
                  <a:rPr lang="en-US" dirty="0"/>
                  <a:t>And, assuming (</a:t>
                </a:r>
                <a:r>
                  <a:rPr lang="en-US" u="sng" dirty="0"/>
                  <a:t>all</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𝑛</m:t>
                        </m:r>
                      </m:e>
                      <m:sub>
                        <m:r>
                          <a:rPr lang="en-US" i="1" dirty="0">
                            <a:latin typeface="Cambria Math" panose="02040503050406030204" pitchFamily="18" charset="0"/>
                          </a:rPr>
                          <m:t>𝑖</m:t>
                        </m:r>
                      </m:sub>
                    </m:sSub>
                  </m:oMath>
                </a14:m>
                <a:r>
                  <a:rPr lang="en-US" dirty="0"/>
                  <a:t> are large enough,</a:t>
                </a:r>
              </a:p>
              <a:p>
                <a:endParaRPr lang="en-US" dirty="0"/>
              </a:p>
              <a:p>
                <a14:m>
                  <m:oMath xmlns:m="http://schemas.openxmlformats.org/officeDocument/2006/math">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dirty="0">
                            <a:latin typeface="Cambria Math" panose="02040503050406030204" pitchFamily="18" charset="0"/>
                          </a:rPr>
                          <m:t>−</m:t>
                        </m:r>
                        <m:r>
                          <a:rPr lang="he-IL" dirty="0" smtClean="0">
                            <a:latin typeface="Cambria Math" panose="02040503050406030204" pitchFamily="18" charset="0"/>
                          </a:rPr>
                          <m:t>𝜇</m:t>
                        </m:r>
                      </m:num>
                      <m:den>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den>
                    </m:f>
                    <m:r>
                      <m:rPr>
                        <m:nor/>
                      </m:rPr>
                      <a:rPr lang="he-IL"/>
                      <m:t>∼</m:t>
                    </m:r>
                    <m:r>
                      <m:rPr>
                        <m:nor/>
                      </m:rPr>
                      <a:rPr lang="he-IL"/>
                      <m:t>˙</m:t>
                    </m:r>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0</m:t>
                        </m:r>
                        <m:r>
                          <a:rPr lang="en-US" i="1" dirty="0">
                            <a:latin typeface="Cambria Math" panose="02040503050406030204" pitchFamily="18" charset="0"/>
                          </a:rPr>
                          <m:t>,</m:t>
                        </m:r>
                        <m:r>
                          <a:rPr lang="en-US" i="1" dirty="0">
                            <a:latin typeface="Cambria Math" panose="02040503050406030204" pitchFamily="18" charset="0"/>
                          </a:rPr>
                          <m:t>1</m:t>
                        </m:r>
                      </m:e>
                    </m:d>
                    <m:r>
                      <a:rPr lang="en-US" dirty="0">
                        <a:latin typeface="Cambria Math" panose="02040503050406030204" pitchFamily="18" charset="0"/>
                      </a:rPr>
                      <m:t>⇒ </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dirty="0">
                                        <a:latin typeface="Cambria Math" panose="02040503050406030204" pitchFamily="18" charset="0"/>
                                      </a:rPr>
                                      <m:t>−</m:t>
                                    </m:r>
                                    <m:r>
                                      <a:rPr lang="he-IL" dirty="0">
                                        <a:latin typeface="Cambria Math" panose="02040503050406030204" pitchFamily="18" charset="0"/>
                                      </a:rPr>
                                      <m:t>𝜇</m:t>
                                    </m:r>
                                  </m:num>
                                  <m:den>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den>
                                </m:f>
                              </m:e>
                            </m:d>
                          </m:e>
                          <m:sup>
                            <m:r>
                              <a:rPr lang="en-US" dirty="0">
                                <a:latin typeface="Cambria Math" panose="02040503050406030204" pitchFamily="18" charset="0"/>
                              </a:rPr>
                              <m:t>2</m:t>
                            </m:r>
                          </m:sup>
                        </m:sSup>
                      </m:e>
                    </m:nary>
                    <m:r>
                      <m:rPr>
                        <m:nor/>
                      </m:rPr>
                      <a:rPr lang="he-IL"/>
                      <m:t>∼</m:t>
                    </m:r>
                    <m:r>
                      <m:rPr>
                        <m:nor/>
                      </m:rPr>
                      <a:rPr lang="he-IL"/>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𝜒</m:t>
                        </m:r>
                      </m:e>
                      <m:sub>
                        <m:r>
                          <a:rPr lang="en-US" i="1" dirty="0">
                            <a:latin typeface="Cambria Math" panose="02040503050406030204" pitchFamily="18" charset="0"/>
                          </a:rPr>
                          <m:t>𝑘</m:t>
                        </m:r>
                      </m:sub>
                      <m:sup>
                        <m:r>
                          <a:rPr lang="en-US" dirty="0">
                            <a:latin typeface="Cambria Math" panose="02040503050406030204" pitchFamily="18" charset="0"/>
                          </a:rPr>
                          <m:t>2</m:t>
                        </m:r>
                      </m:sup>
                    </m:sSubSup>
                    <m:r>
                      <a:rPr lang="en-US" dirty="0">
                        <a:latin typeface="Cambria Math" panose="02040503050406030204" pitchFamily="18" charset="0"/>
                      </a:rPr>
                      <m:t>⇒</m:t>
                    </m:r>
                    <m:r>
                      <a:rPr lang="en-US" b="0" i="0" dirty="0" smtClean="0">
                        <a:latin typeface="Cambria Math" panose="02040503050406030204" pitchFamily="18" charset="0"/>
                      </a:rPr>
                      <m:t> </m:t>
                    </m:r>
                    <m:nary>
                      <m:naryPr>
                        <m:chr m:val="∑"/>
                        <m:ctrlPr>
                          <a:rPr lang="he-IL"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m:t>
                        </m:r>
                        <m:r>
                          <m:rPr>
                            <m:brk m:alnAt="23"/>
                          </m:rPr>
                          <a:rPr lang="en-US" i="1" dirty="0">
                            <a:latin typeface="Cambria Math" panose="02040503050406030204" pitchFamily="18" charset="0"/>
                          </a:rPr>
                          <m:t>1</m:t>
                        </m:r>
                      </m:sub>
                      <m:sup>
                        <m:r>
                          <a:rPr lang="en-US" i="1" dirty="0">
                            <a:latin typeface="Cambria Math" panose="02040503050406030204" pitchFamily="18" charset="0"/>
                          </a:rPr>
                          <m:t>𝑘</m:t>
                        </m:r>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m:t>
                                        </m:r>
                                      </m:sub>
                                    </m:sSub>
                                    <m:r>
                                      <a:rPr lang="en-US" dirty="0">
                                        <a:latin typeface="Cambria Math" panose="02040503050406030204" pitchFamily="18" charset="0"/>
                                      </a:rPr>
                                      <m:t>−</m:t>
                                    </m:r>
                                    <m:acc>
                                      <m:accPr>
                                        <m:chr m:val="̅"/>
                                        <m:ctrlPr>
                                          <a:rPr lang="he-IL" i="1" dirty="0">
                                            <a:latin typeface="Cambria Math" panose="02040503050406030204" pitchFamily="18" charset="0"/>
                                          </a:rPr>
                                        </m:ctrlPr>
                                      </m:acc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𝑤</m:t>
                                            </m:r>
                                          </m:sub>
                                        </m:sSub>
                                      </m:e>
                                    </m:acc>
                                  </m:num>
                                  <m:den>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𝑖</m:t>
                                        </m:r>
                                      </m:sub>
                                    </m:sSub>
                                  </m:den>
                                </m:f>
                              </m:e>
                            </m:d>
                          </m:e>
                          <m:sup>
                            <m:r>
                              <a:rPr lang="en-US" dirty="0">
                                <a:latin typeface="Cambria Math" panose="02040503050406030204" pitchFamily="18" charset="0"/>
                              </a:rPr>
                              <m:t>2</m:t>
                            </m:r>
                          </m:sup>
                        </m:sSup>
                      </m:e>
                    </m:nary>
                    <m:r>
                      <m:rPr>
                        <m:nor/>
                      </m:rPr>
                      <a:rPr lang="he-IL"/>
                      <m:t>∼</m:t>
                    </m:r>
                    <m:r>
                      <m:rPr>
                        <m:nor/>
                      </m:rPr>
                      <a:rPr lang="he-IL"/>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𝜒</m:t>
                        </m:r>
                      </m:e>
                      <m:sub>
                        <m:r>
                          <a:rPr lang="en-US" i="1" dirty="0">
                            <a:latin typeface="Cambria Math" panose="02040503050406030204" pitchFamily="18" charset="0"/>
                          </a:rPr>
                          <m:t>𝑘</m:t>
                        </m:r>
                        <m:r>
                          <a:rPr lang="en-US" b="0" i="1" dirty="0" smtClean="0">
                            <a:latin typeface="Cambria Math" panose="02040503050406030204" pitchFamily="18" charset="0"/>
                          </a:rPr>
                          <m:t>−</m:t>
                        </m:r>
                        <m:r>
                          <a:rPr lang="en-US" b="0" i="1" dirty="0" smtClean="0">
                            <a:latin typeface="Cambria Math" panose="02040503050406030204" pitchFamily="18" charset="0"/>
                          </a:rPr>
                          <m:t>1</m:t>
                        </m:r>
                      </m:sub>
                      <m:sup>
                        <m:r>
                          <a:rPr lang="en-US" dirty="0">
                            <a:latin typeface="Cambria Math" panose="02040503050406030204" pitchFamily="18" charset="0"/>
                          </a:rPr>
                          <m:t>2</m:t>
                        </m:r>
                      </m:sup>
                    </m:sSubSup>
                  </m:oMath>
                </a14:m>
                <a:endParaRPr lang="en-US" u="sng" dirty="0"/>
              </a:p>
              <a:p>
                <a:pPr marL="0" indent="0">
                  <a:buNone/>
                </a:pPr>
                <a:endParaRPr lang="en-US" u="sng" dirty="0"/>
              </a:p>
            </p:txBody>
          </p:sp>
        </mc:Choice>
        <mc:Fallback xmlns="">
          <p:sp>
            <p:nvSpPr>
              <p:cNvPr id="3" name="Content Placeholder 2">
                <a:extLst>
                  <a:ext uri="{FF2B5EF4-FFF2-40B4-BE49-F238E27FC236}">
                    <a16:creationId xmlns:a16="http://schemas.microsoft.com/office/drawing/2014/main" id="{FC55F197-8679-4471-AC47-9DC746969082}"/>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206730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pPr>
                <a:r>
                  <a:rPr lang="en-US" dirty="0"/>
                  <a:t>Homemade simulations</a:t>
                </a:r>
              </a:p>
              <a:p>
                <a:pPr>
                  <a:buClr>
                    <a:srgbClr val="FF0000"/>
                  </a:buClr>
                </a:pPr>
                <a:r>
                  <a:rPr lang="en-US" dirty="0"/>
                  <a:t>Actual null-distribution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3390258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22FE-6429-4250-9889-8E267E59BF20}"/>
              </a:ext>
            </a:extLst>
          </p:cNvPr>
          <p:cNvSpPr>
            <a:spLocks noGrp="1"/>
          </p:cNvSpPr>
          <p:nvPr>
            <p:ph type="title"/>
          </p:nvPr>
        </p:nvSpPr>
        <p:spPr>
          <a:xfrm>
            <a:off x="0" y="18255"/>
            <a:ext cx="10515600" cy="1325563"/>
          </a:xfrm>
        </p:spPr>
        <p:txBody>
          <a:bodyPr/>
          <a:lstStyle/>
          <a:p>
            <a:r>
              <a:rPr lang="en-US" dirty="0"/>
              <a:t>Simulations – Mean Difference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259840"/>
                <a:ext cx="10967720" cy="4917123"/>
              </a:xfrm>
            </p:spPr>
            <p:txBody>
              <a:bodyPr>
                <a:normAutofit/>
              </a:bodyPr>
              <a:lstStyle/>
              <a:p>
                <a:endParaRPr lang="en-US" dirty="0"/>
              </a:p>
              <a:p>
                <a:r>
                  <a:rPr lang="en-US" dirty="0"/>
                  <a:t>In order to better show how the approximation of Q to the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𝜒</m:t>
                        </m:r>
                      </m:e>
                      <m:sub>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1</m:t>
                        </m:r>
                      </m:sub>
                      <m:sup>
                        <m:r>
                          <a:rPr lang="en-US" dirty="0">
                            <a:latin typeface="Cambria Math" panose="02040503050406030204" pitchFamily="18" charset="0"/>
                          </a:rPr>
                          <m:t>2</m:t>
                        </m:r>
                      </m:sup>
                    </m:sSubSup>
                  </m:oMath>
                </a14:m>
                <a:r>
                  <a:rPr lang="en-US" dirty="0"/>
                  <a:t> distribution fares in different scenarios, we ran several simulations.</a:t>
                </a:r>
              </a:p>
              <a:p>
                <a:endParaRPr lang="en-US" dirty="0"/>
              </a:p>
              <a:p>
                <a:r>
                  <a:rPr lang="en-US" dirty="0"/>
                  <a:t>The setting for the simulations is a meta-analysis in which:</a:t>
                </a:r>
              </a:p>
              <a:p>
                <a:pPr marL="914400" lvl="1" indent="-457200">
                  <a:buFont typeface="+mj-lt"/>
                  <a:buAutoNum type="arabicPeriod"/>
                </a:pPr>
                <a:endParaRPr lang="en-US" i="1" dirty="0">
                  <a:latin typeface="Cambria Math" panose="02040503050406030204" pitchFamily="18" charset="0"/>
                </a:endParaRPr>
              </a:p>
              <a:p>
                <a:pPr marL="914400" lvl="1" indent="-457200">
                  <a:buFont typeface="+mj-lt"/>
                  <a:buAutoNum type="arabicPeriod"/>
                </a:pPr>
                <a14:m>
                  <m:oMath xmlns:m="http://schemas.openxmlformats.org/officeDocument/2006/math">
                    <m:sSup>
                      <m:sSupPr>
                        <m:ctrlPr>
                          <a:rPr lang="el-GR" i="1" smtClean="0">
                            <a:latin typeface="Cambria Math" panose="02040503050406030204" pitchFamily="18" charset="0"/>
                          </a:rPr>
                        </m:ctrlPr>
                      </m:sSupPr>
                      <m:e>
                        <m:r>
                          <m:rPr>
                            <m:nor/>
                          </m:rPr>
                          <a:rPr lang="el-GR" dirty="0"/>
                          <m:t>τ</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meaning there is no heterogeneity.</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i="1" dirty="0">
                        <a:latin typeface="Cambria Math" panose="02040503050406030204" pitchFamily="18" charset="0"/>
                      </a:rPr>
                      <m:t> </m:t>
                    </m:r>
                  </m:oMath>
                </a14:m>
                <a:r>
                  <a:rPr lang="en-US" dirty="0"/>
                  <a:t>are normally distributed (precisely, not approximately).</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en-US" b="0" i="1" dirty="0" smtClean="0">
                        <a:latin typeface="Cambria Math" panose="02040503050406030204" pitchFamily="18" charset="0"/>
                      </a:rPr>
                      <m:t> </m:t>
                    </m:r>
                  </m:oMath>
                </a14:m>
                <a:r>
                  <a:rPr lang="en-US" dirty="0"/>
                  <a:t>measure raw mean differences.</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he-IL" dirty="0">
                            <a:latin typeface="Cambria Math" panose="02040503050406030204" pitchFamily="18" charset="0"/>
                          </a:rPr>
                          <m:t>𝜎</m:t>
                        </m:r>
                      </m:e>
                      <m:sub>
                        <m:r>
                          <a:rPr lang="he-IL" dirty="0">
                            <a:latin typeface="Cambria Math" panose="02040503050406030204" pitchFamily="18" charset="0"/>
                          </a:rPr>
                          <m:t>𝑖</m:t>
                        </m:r>
                      </m:sub>
                    </m:sSub>
                  </m:oMath>
                </a14:m>
                <a:r>
                  <a:rPr lang="en-US" dirty="0"/>
                  <a:t> are unknown and therefore estimated by</a:t>
                </a: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𝑠</m:t>
                        </m:r>
                      </m:e>
                      <m:sub>
                        <m:r>
                          <a:rPr lang="he-IL" i="1" dirty="0">
                            <a:latin typeface="Cambria Math" panose="02040503050406030204" pitchFamily="18" charset="0"/>
                          </a:rPr>
                          <m:t>𝑖</m:t>
                        </m:r>
                      </m:sub>
                    </m:sSub>
                  </m:oMath>
                </a14:m>
                <a:r>
                  <a:rPr lang="en-US" dirty="0"/>
                  <a:t>.</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𝑠</m:t>
                        </m:r>
                      </m:e>
                      <m:sub>
                        <m:r>
                          <a:rPr lang="he-IL" i="1" dirty="0">
                            <a:latin typeface="Cambria Math" panose="02040503050406030204" pitchFamily="18" charset="0"/>
                          </a:rPr>
                          <m:t>𝑖</m:t>
                        </m:r>
                      </m:sub>
                    </m:sSub>
                    <m:r>
                      <a:rPr lang="he-IL" i="1" dirty="0">
                        <a:latin typeface="Cambria Math" panose="02040503050406030204" pitchFamily="18" charset="0"/>
                      </a:rPr>
                      <m:t> </m:t>
                    </m:r>
                  </m:oMath>
                </a14:m>
                <a:r>
                  <a:rPr lang="en-US" dirty="0"/>
                  <a:t>are independent of </a:t>
                </a: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259840"/>
                <a:ext cx="10967720" cy="4917123"/>
              </a:xfrm>
              <a:blipFill>
                <a:blip r:embed="rId2"/>
                <a:stretch>
                  <a:fillRect l="-1000"/>
                </a:stretch>
              </a:blipFill>
            </p:spPr>
            <p:txBody>
              <a:bodyPr/>
              <a:lstStyle/>
              <a:p>
                <a:r>
                  <a:rPr lang="en-US">
                    <a:noFill/>
                  </a:rPr>
                  <a:t> </a:t>
                </a:r>
              </a:p>
            </p:txBody>
          </p:sp>
        </mc:Fallback>
      </mc:AlternateContent>
    </p:spTree>
    <p:extLst>
      <p:ext uri="{BB962C8B-B14F-4D97-AF65-F5344CB8AC3E}">
        <p14:creationId xmlns:p14="http://schemas.microsoft.com/office/powerpoint/2010/main" val="2398980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52400"/>
            <a:ext cx="10967720" cy="6482080"/>
          </a:xfrm>
        </p:spPr>
        <p:txBody>
          <a:bodyPr/>
          <a:lstStyle/>
          <a:p>
            <a:pPr marL="0" indent="0">
              <a:buNone/>
            </a:pPr>
            <a:r>
              <a:rPr lang="en-US" dirty="0"/>
              <a:t>Simulation variations:</a:t>
            </a:r>
          </a:p>
          <a:p>
            <a:r>
              <a:rPr lang="en-US" dirty="0"/>
              <a:t>Number of squared T variables summed (“# of studies”):</a:t>
            </a:r>
          </a:p>
          <a:p>
            <a:pPr marL="0" indent="0">
              <a:buNone/>
            </a:pPr>
            <a:r>
              <a:rPr lang="en-US" dirty="0"/>
              <a:t>Three different variations: 3, 10 and 30 summed random variables. Marked as K from now on.</a:t>
            </a:r>
          </a:p>
          <a:p>
            <a:endParaRPr lang="en-US" dirty="0"/>
          </a:p>
          <a:p>
            <a:r>
              <a:rPr lang="en-US" dirty="0"/>
              <a:t>Number of observations on which T is based (“study-size”):</a:t>
            </a:r>
          </a:p>
          <a:p>
            <a:pPr marL="0" indent="0">
              <a:buNone/>
            </a:pPr>
            <a:r>
              <a:rPr lang="en-US" dirty="0"/>
              <a:t>Three different variations: 10, 20 and 60 observations. Marked as N from now on.</a:t>
            </a:r>
          </a:p>
          <a:p>
            <a:endParaRPr lang="en-US" dirty="0"/>
          </a:p>
          <a:p>
            <a:r>
              <a:rPr lang="en-US" dirty="0"/>
              <a:t>Combinations of “squared-T”s with different # of observations:</a:t>
            </a:r>
          </a:p>
          <a:p>
            <a:pPr lvl="1">
              <a:buFont typeface="Wingdings" panose="05000000000000000000" pitchFamily="2" charset="2"/>
              <a:buChar char="§"/>
            </a:pPr>
            <a:r>
              <a:rPr lang="en-US" dirty="0"/>
              <a:t>Sum of K variables, all with equal study size.</a:t>
            </a:r>
          </a:p>
          <a:p>
            <a:pPr lvl="1">
              <a:buFont typeface="Wingdings" panose="05000000000000000000" pitchFamily="2" charset="2"/>
              <a:buChar char="§"/>
            </a:pPr>
            <a:r>
              <a:rPr lang="en-US" dirty="0"/>
              <a:t>Sum of K variables, half based on N observations and half with 200.</a:t>
            </a:r>
          </a:p>
          <a:p>
            <a:pPr lvl="1">
              <a:buFont typeface="Wingdings" panose="05000000000000000000" pitchFamily="2" charset="2"/>
              <a:buChar char="§"/>
            </a:pPr>
            <a:r>
              <a:rPr lang="en-US" dirty="0"/>
              <a:t>Sum of K variables, a fifth based on N observations and the rest with 200.</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E825F18F-6902-41E3-B183-1167925A7C57}"/>
              </a:ext>
            </a:extLst>
          </p:cNvPr>
          <p:cNvSpPr/>
          <p:nvPr/>
        </p:nvSpPr>
        <p:spPr>
          <a:xfrm>
            <a:off x="2359660" y="2916386"/>
            <a:ext cx="7020560" cy="954107"/>
          </a:xfrm>
          <a:prstGeom prst="rect">
            <a:avLst/>
          </a:prstGeom>
          <a:solidFill>
            <a:schemeClr val="bg1">
              <a:lumMod val="95000"/>
            </a:schemeClr>
          </a:solidFill>
          <a:ln w="57150">
            <a:solidFill>
              <a:schemeClr val="accent1"/>
            </a:solidFill>
          </a:ln>
        </p:spPr>
        <p:txBody>
          <a:bodyPr wrap="square">
            <a:spAutoFit/>
          </a:bodyPr>
          <a:lstStyle/>
          <a:p>
            <a:pPr algn="ctr"/>
            <a:r>
              <a:rPr lang="en-US" sz="2800" dirty="0"/>
              <a:t>Each combination of simulation parameters was repeated 10,000 times.</a:t>
            </a:r>
          </a:p>
        </p:txBody>
      </p:sp>
    </p:spTree>
    <p:extLst>
      <p:ext uri="{BB962C8B-B14F-4D97-AF65-F5344CB8AC3E}">
        <p14:creationId xmlns:p14="http://schemas.microsoft.com/office/powerpoint/2010/main" val="120236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DD13-10DA-4BEE-8873-D60765AABB7F}"/>
              </a:ext>
            </a:extLst>
          </p:cNvPr>
          <p:cNvSpPr>
            <a:spLocks noGrp="1"/>
          </p:cNvSpPr>
          <p:nvPr>
            <p:ph type="title"/>
          </p:nvPr>
        </p:nvSpPr>
        <p:spPr/>
        <p:txBody>
          <a:bodyPr/>
          <a:lstStyle/>
          <a:p>
            <a:r>
              <a:rPr lang="en-US" dirty="0"/>
              <a:t>Presentation of the results</a:t>
            </a:r>
          </a:p>
        </p:txBody>
      </p:sp>
      <p:sp>
        <p:nvSpPr>
          <p:cNvPr id="3" name="Content Placeholder 2">
            <a:extLst>
              <a:ext uri="{FF2B5EF4-FFF2-40B4-BE49-F238E27FC236}">
                <a16:creationId xmlns:a16="http://schemas.microsoft.com/office/drawing/2014/main" id="{5704BB02-62CA-483C-81A3-FF292C20EAF8}"/>
              </a:ext>
            </a:extLst>
          </p:cNvPr>
          <p:cNvSpPr>
            <a:spLocks noGrp="1"/>
          </p:cNvSpPr>
          <p:nvPr>
            <p:ph idx="1"/>
          </p:nvPr>
        </p:nvSpPr>
        <p:spPr/>
        <p:txBody>
          <a:bodyPr/>
          <a:lstStyle/>
          <a:p>
            <a:r>
              <a:rPr lang="en-US" dirty="0"/>
              <a:t>We chose to present the results through the estimated PDF (probability density function), along with the corresponding chi-square PDF, which we feel best illustrates the approximations’ accuracy (or lack thereof).</a:t>
            </a:r>
          </a:p>
          <a:p>
            <a:endParaRPr lang="en-US" dirty="0"/>
          </a:p>
          <a:p>
            <a:r>
              <a:rPr lang="en-US" dirty="0"/>
              <a:t>For each simulation we also report the proportion of resulting values for which a “Q-test” (where </a:t>
            </a:r>
            <a:r>
              <a:rPr lang="el-GR" dirty="0"/>
              <a:t>α</a:t>
            </a:r>
            <a:r>
              <a:rPr lang="en-US" dirty="0"/>
              <a:t>=0.05) would reject the null hypothesis of no heterogeneity being present (in other words, we present an estimation for the actual type 1 error rate).</a:t>
            </a:r>
          </a:p>
          <a:p>
            <a:endParaRPr lang="en-US" dirty="0"/>
          </a:p>
        </p:txBody>
      </p:sp>
    </p:spTree>
    <p:extLst>
      <p:ext uri="{BB962C8B-B14F-4D97-AF65-F5344CB8AC3E}">
        <p14:creationId xmlns:p14="http://schemas.microsoft.com/office/powerpoint/2010/main" val="4017530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7FC8-0C6F-4015-BE06-AC9BDB16521C}"/>
              </a:ext>
            </a:extLst>
          </p:cNvPr>
          <p:cNvSpPr>
            <a:spLocks noGrp="1"/>
          </p:cNvSpPr>
          <p:nvPr>
            <p:ph type="title"/>
          </p:nvPr>
        </p:nvSpPr>
        <p:spPr>
          <a:xfrm>
            <a:off x="25400" y="18255"/>
            <a:ext cx="10515600" cy="1325563"/>
          </a:xfrm>
        </p:spPr>
        <p:txBody>
          <a:bodyPr/>
          <a:lstStyle/>
          <a:p>
            <a:r>
              <a:rPr lang="en-US" dirty="0"/>
              <a:t>Setting a baseline: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6A82EA-56AD-4763-B456-8CD93695E1D5}"/>
                  </a:ext>
                </a:extLst>
              </p:cNvPr>
              <p:cNvSpPr>
                <a:spLocks noGrp="1"/>
              </p:cNvSpPr>
              <p:nvPr>
                <p:ph idx="1"/>
              </p:nvPr>
            </p:nvSpPr>
            <p:spPr>
              <a:xfrm>
                <a:off x="335280" y="1353978"/>
                <a:ext cx="11684000" cy="5087462"/>
              </a:xfrm>
            </p:spPr>
            <p:txBody>
              <a:bodyPr>
                <a:normAutofit/>
              </a:bodyPr>
              <a:lstStyle/>
              <a:p>
                <a:pPr marL="0" indent="0">
                  <a:buNone/>
                </a:pPr>
                <a:r>
                  <a:rPr lang="en-US" dirty="0"/>
                  <a:t>To get a better sense of what a good approximation looks like we’ll start with the distribution of the sum of squares of T-distributed random variables based on 200 observations. We’ll compare that to the sum of squares of standard normal distributed variables and the actual </a:t>
                </a:r>
                <a14:m>
                  <m:oMath xmlns:m="http://schemas.openxmlformats.org/officeDocument/2006/math">
                    <m:sSubSup>
                      <m:sSubSupPr>
                        <m:ctrlPr>
                          <a:rPr lang="en-US" sz="3600" i="1" smtClean="0">
                            <a:latin typeface="Cambria Math" panose="02040503050406030204" pitchFamily="18" charset="0"/>
                          </a:rPr>
                        </m:ctrlPr>
                      </m:sSubSupPr>
                      <m:e>
                        <m:r>
                          <m:rPr>
                            <m:nor/>
                          </m:rPr>
                          <a:rPr lang="el-GR" sz="3600" dirty="0"/>
                          <m:t>χ</m:t>
                        </m:r>
                      </m:e>
                      <m:sub>
                        <m:r>
                          <a:rPr lang="en-US" sz="3600" b="0" i="1" smtClean="0">
                            <a:latin typeface="Cambria Math" panose="02040503050406030204" pitchFamily="18" charset="0"/>
                          </a:rPr>
                          <m:t>𝑘</m:t>
                        </m:r>
                        <m:r>
                          <a:rPr lang="en-US" sz="3600" b="0" i="1" smtClean="0">
                            <a:latin typeface="Cambria Math" panose="02040503050406030204" pitchFamily="18" charset="0"/>
                          </a:rPr>
                          <m:t>−</m:t>
                        </m:r>
                        <m:r>
                          <a:rPr lang="en-US" sz="3600" b="0" i="1" smtClean="0">
                            <a:latin typeface="Cambria Math" panose="02040503050406030204" pitchFamily="18" charset="0"/>
                          </a:rPr>
                          <m:t>1</m:t>
                        </m:r>
                      </m:sub>
                      <m:sup>
                        <m:r>
                          <a:rPr lang="en-US" sz="3600" b="0" i="1" smtClean="0">
                            <a:latin typeface="Cambria Math" panose="02040503050406030204" pitchFamily="18" charset="0"/>
                          </a:rPr>
                          <m:t>2</m:t>
                        </m:r>
                      </m:sup>
                    </m:sSubSup>
                    <m:r>
                      <a:rPr lang="en-US" sz="3600" b="0" i="1" smtClean="0">
                        <a:latin typeface="Cambria Math" panose="02040503050406030204" pitchFamily="18" charset="0"/>
                      </a:rPr>
                      <m:t> </m:t>
                    </m:r>
                  </m:oMath>
                </a14:m>
                <a:r>
                  <a:rPr lang="en-US" dirty="0"/>
                  <a:t>distribution.</a:t>
                </a:r>
              </a:p>
              <a:p>
                <a14:m>
                  <m:oMath xmlns:m="http://schemas.openxmlformats.org/officeDocument/2006/math">
                    <m:sSub>
                      <m:sSubPr>
                        <m:ctrlPr>
                          <a:rPr lang="he-IL"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oMath>
                </a14:m>
                <a:r>
                  <a:rPr lang="en-US" sz="3200" i="1" dirty="0">
                    <a:latin typeface="Cambria Math" panose="02040503050406030204" pitchFamily="18" charset="0"/>
                  </a:rPr>
                  <a:t> - </a:t>
                </a:r>
                <a:r>
                  <a:rPr lang="en-US" sz="3200" dirty="0"/>
                  <a:t>the observed effect size for the </a:t>
                </a:r>
                <a:r>
                  <a:rPr lang="en-US" sz="3200" dirty="0" err="1"/>
                  <a:t>i-</a:t>
                </a:r>
                <a:r>
                  <a:rPr lang="en-US" sz="3200" i="1" dirty="0" err="1"/>
                  <a:t>th</a:t>
                </a:r>
                <a:r>
                  <a:rPr lang="en-US" sz="3200" dirty="0"/>
                  <a:t> study, for which N</a:t>
                </a:r>
                <a:r>
                  <a:rPr lang="en-US" sz="3200" baseline="-25000" dirty="0"/>
                  <a:t> </a:t>
                </a:r>
                <a:r>
                  <a:rPr lang="en-US" sz="3200" dirty="0"/>
                  <a:t>= 200.</a:t>
                </a:r>
              </a:p>
              <a:p>
                <a:pPr marL="0" indent="0">
                  <a:buNone/>
                </a:pPr>
                <a:endParaRPr lang="en-US" sz="3200" i="1" dirty="0">
                  <a:latin typeface="Cambria Math" panose="02040503050406030204" pitchFamily="18" charset="0"/>
                </a:endParaRPr>
              </a:p>
              <a:p>
                <a14:m>
                  <m:oMath xmlns:m="http://schemas.openxmlformats.org/officeDocument/2006/math">
                    <m:r>
                      <a:rPr lang="en-US" sz="3200" i="1">
                        <a:latin typeface="Cambria Math" panose="02040503050406030204" pitchFamily="18" charset="0"/>
                      </a:rPr>
                      <m:t>𝑄</m:t>
                    </m:r>
                    <m:r>
                      <a:rPr lang="en-US" sz="3200" b="0" i="1" baseline="-25000" smtClean="0">
                        <a:latin typeface="Cambria Math" panose="02040503050406030204" pitchFamily="18" charset="0"/>
                      </a:rPr>
                      <m:t>𝐺𝑟𝑒𝑒𝑛</m:t>
                    </m:r>
                    <m:r>
                      <a:rPr lang="en-US" sz="3200" i="1">
                        <a:latin typeface="Cambria Math" panose="02040503050406030204" pitchFamily="18" charset="0"/>
                      </a:rPr>
                      <m:t>= </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𝑘</m:t>
                        </m:r>
                      </m:sup>
                      <m:e>
                        <m:sSup>
                          <m:sSupPr>
                            <m:ctrlPr>
                              <a:rPr lang="en-US" sz="3200" i="1">
                                <a:latin typeface="Cambria Math" panose="02040503050406030204" pitchFamily="18" charset="0"/>
                              </a:rPr>
                            </m:ctrlPr>
                          </m:sSupPr>
                          <m:e>
                            <m:r>
                              <a:rPr lang="en-US" sz="3200" b="0" i="1" smtClean="0">
                                <a:latin typeface="Cambria Math" panose="02040503050406030204" pitchFamily="18" charset="0"/>
                              </a:rPr>
                              <m:t>[</m:t>
                            </m:r>
                            <m:r>
                              <a:rPr lang="en-US" sz="3200" i="1">
                                <a:latin typeface="Cambria Math" panose="02040503050406030204" pitchFamily="18" charset="0"/>
                              </a:rPr>
                              <m:t>(</m:t>
                            </m:r>
                            <m:sSub>
                              <m:sSubPr>
                                <m:ctrlPr>
                                  <a:rPr lang="he-IL" sz="3200" i="1" dirty="0">
                                    <a:latin typeface="Cambria Math" panose="02040503050406030204" pitchFamily="18" charset="0"/>
                                  </a:rPr>
                                </m:ctrlPr>
                              </m:sSubPr>
                              <m:e>
                                <m:r>
                                  <a:rPr lang="he-IL" sz="3200" dirty="0">
                                    <a:latin typeface="Cambria Math" panose="02040503050406030204" pitchFamily="18" charset="0"/>
                                  </a:rPr>
                                  <m:t>𝑥</m:t>
                                </m:r>
                              </m:e>
                              <m:sub>
                                <m:r>
                                  <a:rPr lang="he-IL" sz="3200" dirty="0">
                                    <a:latin typeface="Cambria Math" panose="02040503050406030204" pitchFamily="18" charset="0"/>
                                  </a:rPr>
                                  <m:t>𝑖</m:t>
                                </m:r>
                              </m:sub>
                            </m:sSub>
                            <m:r>
                              <a:rPr lang="he-IL" sz="3200"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b="0" i="1" dirty="0" smtClean="0">
                                    <a:latin typeface="Cambria Math" panose="02040503050406030204" pitchFamily="18" charset="0"/>
                                  </a:rPr>
                                  <m:t>𝑥</m:t>
                                </m:r>
                              </m:e>
                            </m:acc>
                            <m:r>
                              <a:rPr lang="en-US" sz="3200" b="0" i="1" dirty="0" smtClean="0">
                                <a:latin typeface="Cambria Math" panose="02040503050406030204" pitchFamily="18" charset="0"/>
                              </a:rPr>
                              <m:t>)</m:t>
                            </m:r>
                          </m:e>
                          <m:sup>
                            <m:r>
                              <a:rPr lang="en-US" sz="3200" i="1">
                                <a:latin typeface="Cambria Math" panose="02040503050406030204" pitchFamily="18" charset="0"/>
                              </a:rPr>
                              <m:t>2</m:t>
                            </m:r>
                          </m:sup>
                        </m:sSup>
                        <m:r>
                          <a:rPr lang="en-US" sz="3200" b="0" i="1" smtClean="0">
                            <a:latin typeface="Cambria Math" panose="02040503050406030204" pitchFamily="18" charset="0"/>
                          </a:rPr>
                          <m:t>/</m:t>
                        </m:r>
                      </m:e>
                    </m:nary>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𝑠</m:t>
                        </m:r>
                      </m:e>
                      <m:sub>
                        <m:r>
                          <a:rPr lang="en-US" sz="3200" b="0" i="1" dirty="0" smtClean="0">
                            <a:latin typeface="Cambria Math" panose="02040503050406030204" pitchFamily="18" charset="0"/>
                          </a:rPr>
                          <m:t>𝑖</m:t>
                        </m:r>
                      </m:sub>
                      <m:sup>
                        <m:r>
                          <a:rPr lang="en-US" sz="3200" i="1">
                            <a:latin typeface="Cambria Math" panose="02040503050406030204" pitchFamily="18" charset="0"/>
                          </a:rPr>
                          <m:t>2</m:t>
                        </m:r>
                      </m:sup>
                    </m:sSubSup>
                    <m:r>
                      <a:rPr lang="en-US" sz="3200" b="0" i="1" smtClean="0">
                        <a:latin typeface="Cambria Math" panose="02040503050406030204" pitchFamily="18" charset="0"/>
                      </a:rPr>
                      <m:t>]</m:t>
                    </m:r>
                  </m:oMath>
                </a14:m>
                <a:endParaRPr lang="en-US" sz="3200" dirty="0"/>
              </a:p>
              <a:p>
                <a14:m>
                  <m:oMath xmlns:m="http://schemas.openxmlformats.org/officeDocument/2006/math">
                    <m:r>
                      <a:rPr lang="en-US" sz="3200" i="1">
                        <a:latin typeface="Cambria Math" panose="02040503050406030204" pitchFamily="18" charset="0"/>
                      </a:rPr>
                      <m:t>𝑄</m:t>
                    </m:r>
                    <m:r>
                      <a:rPr lang="en-US" sz="3200" b="0" i="1" baseline="-25000" smtClean="0">
                        <a:latin typeface="Cambria Math" panose="02040503050406030204" pitchFamily="18" charset="0"/>
                      </a:rPr>
                      <m:t>𝐺𝑟𝑎𝑦</m:t>
                    </m:r>
                    <m:r>
                      <a:rPr lang="en-US" sz="3200" i="1">
                        <a:latin typeface="Cambria Math" panose="02040503050406030204" pitchFamily="18" charset="0"/>
                      </a:rPr>
                      <m:t>=</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𝑘</m:t>
                        </m:r>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he-IL" sz="3200" i="1" dirty="0">
                                    <a:latin typeface="Cambria Math" panose="02040503050406030204" pitchFamily="18" charset="0"/>
                                  </a:rPr>
                                </m:ctrlPr>
                              </m:sSubPr>
                              <m:e>
                                <m:r>
                                  <a:rPr lang="he-IL" sz="3200" dirty="0">
                                    <a:latin typeface="Cambria Math" panose="02040503050406030204" pitchFamily="18" charset="0"/>
                                  </a:rPr>
                                  <m:t>𝑥</m:t>
                                </m:r>
                              </m:e>
                              <m:sub>
                                <m:r>
                                  <a:rPr lang="he-IL" sz="3200" dirty="0">
                                    <a:latin typeface="Cambria Math" panose="02040503050406030204" pitchFamily="18" charset="0"/>
                                  </a:rPr>
                                  <m:t>𝑖</m:t>
                                </m:r>
                              </m:sub>
                            </m:sSub>
                            <m:r>
                              <a:rPr lang="he-IL" sz="3200"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𝑥</m:t>
                                </m:r>
                              </m:e>
                            </m:acc>
                            <m:r>
                              <a:rPr lang="en-US" sz="3200" i="1" dirty="0">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e>
                    </m:nary>
                    <m:sSubSup>
                      <m:sSubSupPr>
                        <m:ctrlPr>
                          <a:rPr lang="en-US" sz="3200" i="1">
                            <a:latin typeface="Cambria Math" panose="02040503050406030204" pitchFamily="18" charset="0"/>
                          </a:rPr>
                        </m:ctrlPr>
                      </m:sSubSupPr>
                      <m:e>
                        <m:r>
                          <m:rPr>
                            <m:sty m:val="p"/>
                          </m:rPr>
                          <a:rPr lang="el-GR" sz="3200" i="1" smtClean="0">
                            <a:latin typeface="Cambria Math" panose="02040503050406030204" pitchFamily="18" charset="0"/>
                          </a:rPr>
                          <m:t>σ</m:t>
                        </m:r>
                      </m:e>
                      <m:sub>
                        <m:r>
                          <a:rPr lang="en-US" sz="3200" i="1" dirty="0">
                            <a:latin typeface="Cambria Math" panose="02040503050406030204" pitchFamily="18" charset="0"/>
                          </a:rPr>
                          <m:t>𝑖</m:t>
                        </m:r>
                      </m:sub>
                      <m:sup>
                        <m:r>
                          <a:rPr lang="en-US" sz="3200" i="1">
                            <a:latin typeface="Cambria Math" panose="02040503050406030204" pitchFamily="18" charset="0"/>
                          </a:rPr>
                          <m:t>2</m:t>
                        </m:r>
                      </m:sup>
                    </m:sSubSup>
                    <m:r>
                      <a:rPr lang="en-US" sz="3200" i="1">
                        <a:latin typeface="Cambria Math" panose="02040503050406030204" pitchFamily="18" charset="0"/>
                      </a:rPr>
                      <m:t>]</m:t>
                    </m:r>
                  </m:oMath>
                </a14:m>
                <a:endParaRPr lang="en-US" sz="3200" dirty="0"/>
              </a:p>
              <a:p>
                <a14:m>
                  <m:oMath xmlns:m="http://schemas.openxmlformats.org/officeDocument/2006/math">
                    <m:r>
                      <a:rPr lang="en-US" sz="3200" b="0" i="1" smtClean="0">
                        <a:latin typeface="Cambria Math" panose="02040503050406030204" pitchFamily="18" charset="0"/>
                      </a:rPr>
                      <m:t>𝐵𝑙𝑎𝑐𝑘</m:t>
                    </m:r>
                    <m:r>
                      <a:rPr lang="en-US" sz="3200" b="0" i="1" smtClean="0">
                        <a:latin typeface="Cambria Math" panose="02040503050406030204" pitchFamily="18" charset="0"/>
                      </a:rPr>
                      <m:t> </m:t>
                    </m:r>
                    <m:r>
                      <a:rPr lang="en-US" sz="3200" b="0" i="1" smtClean="0">
                        <a:latin typeface="Cambria Math" panose="02040503050406030204" pitchFamily="18" charset="0"/>
                      </a:rPr>
                      <m:t>𝑙𝑖𝑛𝑒</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sSubSup>
                          <m:sSubSupPr>
                            <m:ctrlPr>
                              <a:rPr lang="en-US" sz="3200" i="1">
                                <a:latin typeface="Cambria Math" panose="02040503050406030204" pitchFamily="18" charset="0"/>
                              </a:rPr>
                            </m:ctrlPr>
                          </m:sSubSupPr>
                          <m:e>
                            <m:r>
                              <m:rPr>
                                <m:nor/>
                              </m:rPr>
                              <a:rPr lang="el-GR" sz="3200" dirty="0"/>
                              <m:t>χ</m:t>
                            </m:r>
                          </m:e>
                          <m:sub>
                            <m:r>
                              <a:rPr lang="en-US" sz="3200" i="1">
                                <a:latin typeface="Cambria Math" panose="02040503050406030204" pitchFamily="18" charset="0"/>
                              </a:rPr>
                              <m:t>𝑘</m:t>
                            </m:r>
                            <m:r>
                              <a:rPr lang="en-US" sz="3200" b="0" i="1" smtClean="0">
                                <a:latin typeface="Cambria Math" panose="02040503050406030204" pitchFamily="18" charset="0"/>
                              </a:rPr>
                              <m:t>−</m:t>
                            </m:r>
                            <m:r>
                              <a:rPr lang="en-US" sz="3200" b="0" i="1" smtClean="0">
                                <a:latin typeface="Cambria Math" panose="02040503050406030204" pitchFamily="18" charset="0"/>
                              </a:rPr>
                              <m:t>1</m:t>
                            </m:r>
                          </m:sub>
                          <m:sup>
                            <m:r>
                              <a:rPr lang="en-US" sz="3200" i="1">
                                <a:latin typeface="Cambria Math" panose="02040503050406030204" pitchFamily="18" charset="0"/>
                              </a:rPr>
                              <m:t>2</m:t>
                            </m:r>
                          </m:sup>
                        </m:sSubSup>
                      </m:sub>
                    </m:sSub>
                  </m:oMath>
                </a14:m>
                <a:endParaRPr lang="en-US" sz="3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F6A82EA-56AD-4763-B456-8CD93695E1D5}"/>
                  </a:ext>
                </a:extLst>
              </p:cNvPr>
              <p:cNvSpPr>
                <a:spLocks noGrp="1" noRot="1" noChangeAspect="1" noMove="1" noResize="1" noEditPoints="1" noAdjustHandles="1" noChangeArrowheads="1" noChangeShapeType="1" noTextEdit="1"/>
              </p:cNvSpPr>
              <p:nvPr>
                <p:ph idx="1"/>
              </p:nvPr>
            </p:nvSpPr>
            <p:spPr>
              <a:xfrm>
                <a:off x="335280" y="1353978"/>
                <a:ext cx="11684000" cy="5087462"/>
              </a:xfrm>
              <a:blipFill>
                <a:blip r:embed="rId2"/>
                <a:stretch>
                  <a:fillRect l="-1043" t="-191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DF0A883-B4A1-471E-840B-1148876FC603}"/>
              </a:ext>
            </a:extLst>
          </p:cNvPr>
          <p:cNvSpPr txBox="1"/>
          <p:nvPr/>
        </p:nvSpPr>
        <p:spPr>
          <a:xfrm>
            <a:off x="9103360" y="5757455"/>
            <a:ext cx="2235200" cy="954107"/>
          </a:xfrm>
          <a:prstGeom prst="rect">
            <a:avLst/>
          </a:prstGeom>
          <a:noFill/>
        </p:spPr>
        <p:txBody>
          <a:bodyPr wrap="square" rtlCol="0">
            <a:spAutoFit/>
          </a:bodyPr>
          <a:lstStyle/>
          <a:p>
            <a:r>
              <a:rPr lang="en-US" sz="2800" i="1" dirty="0">
                <a:latin typeface="Cambria Math" panose="02040503050406030204" pitchFamily="18" charset="0"/>
              </a:rPr>
              <a:t>k ∈ {3,10,30}</a:t>
            </a:r>
          </a:p>
          <a:p>
            <a:endParaRPr lang="en-US" sz="2800" dirty="0"/>
          </a:p>
        </p:txBody>
      </p:sp>
      <p:grpSp>
        <p:nvGrpSpPr>
          <p:cNvPr id="12" name="Group 11">
            <a:extLst>
              <a:ext uri="{FF2B5EF4-FFF2-40B4-BE49-F238E27FC236}">
                <a16:creationId xmlns:a16="http://schemas.microsoft.com/office/drawing/2014/main" id="{615D8B05-5848-40AD-BD6D-5F90AAA209E7}"/>
              </a:ext>
            </a:extLst>
          </p:cNvPr>
          <p:cNvGrpSpPr/>
          <p:nvPr/>
        </p:nvGrpSpPr>
        <p:grpSpPr>
          <a:xfrm>
            <a:off x="5679440" y="4348166"/>
            <a:ext cx="5516881" cy="938556"/>
            <a:chOff x="5134280" y="4633690"/>
            <a:chExt cx="6766561" cy="646331"/>
          </a:xfrm>
        </p:grpSpPr>
        <p:sp>
          <p:nvSpPr>
            <p:cNvPr id="5" name="TextBox 4">
              <a:extLst>
                <a:ext uri="{FF2B5EF4-FFF2-40B4-BE49-F238E27FC236}">
                  <a16:creationId xmlns:a16="http://schemas.microsoft.com/office/drawing/2014/main" id="{94E00577-FE09-4654-8122-E80628395DCD}"/>
                </a:ext>
              </a:extLst>
            </p:cNvPr>
            <p:cNvSpPr txBox="1"/>
            <p:nvPr/>
          </p:nvSpPr>
          <p:spPr>
            <a:xfrm>
              <a:off x="5815000" y="4633690"/>
              <a:ext cx="6085841" cy="646331"/>
            </a:xfrm>
            <a:prstGeom prst="rect">
              <a:avLst/>
            </a:prstGeom>
            <a:noFill/>
            <a:ln>
              <a:solidFill>
                <a:schemeClr val="accent1"/>
              </a:solidFill>
            </a:ln>
          </p:spPr>
          <p:txBody>
            <a:bodyPr wrap="square" rtlCol="0">
              <a:spAutoFit/>
            </a:bodyPr>
            <a:lstStyle/>
            <a:p>
              <a:r>
                <a:rPr lang="en-US" dirty="0"/>
                <a:t>This process was repeated 10,000 times. The lines presented next slide show the distribution of those 10,000 values.</a:t>
              </a:r>
            </a:p>
          </p:txBody>
        </p:sp>
        <p:cxnSp>
          <p:nvCxnSpPr>
            <p:cNvPr id="7" name="Connector: Curved 6">
              <a:extLst>
                <a:ext uri="{FF2B5EF4-FFF2-40B4-BE49-F238E27FC236}">
                  <a16:creationId xmlns:a16="http://schemas.microsoft.com/office/drawing/2014/main" id="{772FD167-CF60-4FC1-AA1B-144C2EF19C77}"/>
                </a:ext>
              </a:extLst>
            </p:cNvPr>
            <p:cNvCxnSpPr>
              <a:cxnSpLocks/>
              <a:stCxn id="5" idx="1"/>
            </p:cNvCxnSpPr>
            <p:nvPr/>
          </p:nvCxnSpPr>
          <p:spPr>
            <a:xfrm rot="10800000">
              <a:off x="5134280" y="4764561"/>
              <a:ext cx="680719" cy="1922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E8620EF2-0D6D-4348-873D-92D4ABBE41C0}"/>
                </a:ext>
              </a:extLst>
            </p:cNvPr>
            <p:cNvCxnSpPr>
              <a:cxnSpLocks/>
              <a:stCxn id="5" idx="1"/>
            </p:cNvCxnSpPr>
            <p:nvPr/>
          </p:nvCxnSpPr>
          <p:spPr>
            <a:xfrm rot="10800000" flipV="1">
              <a:off x="5134280" y="4956855"/>
              <a:ext cx="680721" cy="24458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02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EF4F0-7438-4CAE-8E88-E1D1FB342F0E}"/>
              </a:ext>
            </a:extLst>
          </p:cNvPr>
          <p:cNvPicPr>
            <a:picLocks noChangeAspect="1"/>
          </p:cNvPicPr>
          <p:nvPr/>
        </p:nvPicPr>
        <p:blipFill rotWithShape="1">
          <a:blip r:embed="rId2"/>
          <a:srcRect b="6034"/>
          <a:stretch/>
        </p:blipFill>
        <p:spPr>
          <a:xfrm>
            <a:off x="-5604" y="1"/>
            <a:ext cx="9119124" cy="6441440"/>
          </a:xfrm>
          <a:prstGeom prst="rect">
            <a:avLst/>
          </a:prstGeom>
        </p:spPr>
      </p:pic>
      <p:grpSp>
        <p:nvGrpSpPr>
          <p:cNvPr id="5" name="Group 4">
            <a:extLst>
              <a:ext uri="{FF2B5EF4-FFF2-40B4-BE49-F238E27FC236}">
                <a16:creationId xmlns:a16="http://schemas.microsoft.com/office/drawing/2014/main" id="{3671A69B-2478-4E65-8645-061D322D73CE}"/>
              </a:ext>
            </a:extLst>
          </p:cNvPr>
          <p:cNvGrpSpPr/>
          <p:nvPr/>
        </p:nvGrpSpPr>
        <p:grpSpPr>
          <a:xfrm>
            <a:off x="5285726" y="973574"/>
            <a:ext cx="3370591" cy="999252"/>
            <a:chOff x="6827520" y="821174"/>
            <a:chExt cx="3373830" cy="999252"/>
          </a:xfrm>
        </p:grpSpPr>
        <p:sp>
          <p:nvSpPr>
            <p:cNvPr id="6" name="Oval 5">
              <a:extLst>
                <a:ext uri="{FF2B5EF4-FFF2-40B4-BE49-F238E27FC236}">
                  <a16:creationId xmlns:a16="http://schemas.microsoft.com/office/drawing/2014/main" id="{E2B0ECC1-8E99-4B74-8BCD-ED92E4B9C6D2}"/>
                </a:ext>
              </a:extLst>
            </p:cNvPr>
            <p:cNvSpPr/>
            <p:nvPr/>
          </p:nvSpPr>
          <p:spPr>
            <a:xfrm>
              <a:off x="6827520" y="904240"/>
              <a:ext cx="23368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0C53450-8A0F-4483-A5A7-90D8932B4B25}"/>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D70AE6F-E9E6-4F27-BF06-A9D37B753705}"/>
                </a:ext>
              </a:extLst>
            </p:cNvPr>
            <p:cNvSpPr/>
            <p:nvPr/>
          </p:nvSpPr>
          <p:spPr>
            <a:xfrm>
              <a:off x="6827520" y="1219200"/>
              <a:ext cx="23368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EF5278-8B78-43A0-AE33-E197B58F2536}"/>
                </a:ext>
              </a:extLst>
            </p:cNvPr>
            <p:cNvSpPr txBox="1"/>
            <p:nvPr/>
          </p:nvSpPr>
          <p:spPr>
            <a:xfrm>
              <a:off x="7061200" y="821174"/>
              <a:ext cx="2397760" cy="369332"/>
            </a:xfrm>
            <a:prstGeom prst="rect">
              <a:avLst/>
            </a:prstGeom>
            <a:noFill/>
          </p:spPr>
          <p:txBody>
            <a:bodyPr wrap="square" rtlCol="0">
              <a:spAutoFit/>
            </a:bodyPr>
            <a:lstStyle/>
            <a:p>
              <a:r>
                <a:rPr lang="en-US" dirty="0"/>
                <a:t>Chi-Squared  (actual)</a:t>
              </a:r>
            </a:p>
          </p:txBody>
        </p:sp>
        <p:sp>
          <p:nvSpPr>
            <p:cNvPr id="10" name="TextBox 9">
              <a:extLst>
                <a:ext uri="{FF2B5EF4-FFF2-40B4-BE49-F238E27FC236}">
                  <a16:creationId xmlns:a16="http://schemas.microsoft.com/office/drawing/2014/main" id="{0AD1502A-5968-4679-AA0D-C4385B18928D}"/>
                </a:ext>
              </a:extLst>
            </p:cNvPr>
            <p:cNvSpPr txBox="1"/>
            <p:nvPr/>
          </p:nvSpPr>
          <p:spPr>
            <a:xfrm>
              <a:off x="7061200" y="1125974"/>
              <a:ext cx="2397760" cy="369332"/>
            </a:xfrm>
            <a:prstGeom prst="rect">
              <a:avLst/>
            </a:prstGeom>
            <a:noFill/>
          </p:spPr>
          <p:txBody>
            <a:bodyPr wrap="square" rtlCol="0">
              <a:spAutoFit/>
            </a:bodyPr>
            <a:lstStyle/>
            <a:p>
              <a:r>
                <a:rPr lang="en-US" dirty="0"/>
                <a:t>Sum of squared N(0,1)</a:t>
              </a:r>
            </a:p>
          </p:txBody>
        </p:sp>
        <p:sp>
          <p:nvSpPr>
            <p:cNvPr id="11" name="TextBox 10">
              <a:extLst>
                <a:ext uri="{FF2B5EF4-FFF2-40B4-BE49-F238E27FC236}">
                  <a16:creationId xmlns:a16="http://schemas.microsoft.com/office/drawing/2014/main" id="{0BDAB6B5-A28B-4E9D-9746-3A7DB8BB93D0}"/>
                </a:ext>
              </a:extLst>
            </p:cNvPr>
            <p:cNvSpPr txBox="1"/>
            <p:nvPr/>
          </p:nvSpPr>
          <p:spPr>
            <a:xfrm>
              <a:off x="7061199" y="1451094"/>
              <a:ext cx="3140151" cy="369332"/>
            </a:xfrm>
            <a:prstGeom prst="rect">
              <a:avLst/>
            </a:prstGeom>
            <a:noFill/>
          </p:spPr>
          <p:txBody>
            <a:bodyPr wrap="square" rtlCol="0">
              <a:spAutoFit/>
            </a:bodyPr>
            <a:lstStyle/>
            <a:p>
              <a:r>
                <a:rPr lang="en-US" dirty="0"/>
                <a:t>Sum of squared T – 200 obs.</a:t>
              </a:r>
            </a:p>
          </p:txBody>
        </p:sp>
      </p:grpSp>
      <p:grpSp>
        <p:nvGrpSpPr>
          <p:cNvPr id="12" name="Group 11">
            <a:extLst>
              <a:ext uri="{FF2B5EF4-FFF2-40B4-BE49-F238E27FC236}">
                <a16:creationId xmlns:a16="http://schemas.microsoft.com/office/drawing/2014/main" id="{243F1F5B-67B4-4C76-8C14-0CAB0F748D4D}"/>
              </a:ext>
            </a:extLst>
          </p:cNvPr>
          <p:cNvGrpSpPr/>
          <p:nvPr/>
        </p:nvGrpSpPr>
        <p:grpSpPr>
          <a:xfrm>
            <a:off x="8830642" y="2123170"/>
            <a:ext cx="3180080" cy="1305830"/>
            <a:chOff x="8861122" y="552068"/>
            <a:chExt cx="3180080" cy="1305830"/>
          </a:xfrm>
        </p:grpSpPr>
        <p:sp>
          <p:nvSpPr>
            <p:cNvPr id="13" name="TextBox 12">
              <a:extLst>
                <a:ext uri="{FF2B5EF4-FFF2-40B4-BE49-F238E27FC236}">
                  <a16:creationId xmlns:a16="http://schemas.microsoft.com/office/drawing/2014/main" id="{A9366060-59CD-4CFE-A517-C18C05099433}"/>
                </a:ext>
              </a:extLst>
            </p:cNvPr>
            <p:cNvSpPr txBox="1"/>
            <p:nvPr/>
          </p:nvSpPr>
          <p:spPr>
            <a:xfrm>
              <a:off x="8861122" y="552068"/>
              <a:ext cx="3180080" cy="584775"/>
            </a:xfrm>
            <a:prstGeom prst="rect">
              <a:avLst/>
            </a:prstGeom>
            <a:noFill/>
          </p:spPr>
          <p:txBody>
            <a:bodyPr wrap="square" rtlCol="0">
              <a:spAutoFit/>
            </a:bodyPr>
            <a:lstStyle/>
            <a:p>
              <a:pPr algn="ctr"/>
              <a:r>
                <a:rPr lang="en-US" sz="3200" b="1" dirty="0"/>
                <a:t>Type I Error Rate:</a:t>
              </a:r>
            </a:p>
          </p:txBody>
        </p:sp>
        <p:grpSp>
          <p:nvGrpSpPr>
            <p:cNvPr id="14" name="Group 13">
              <a:extLst>
                <a:ext uri="{FF2B5EF4-FFF2-40B4-BE49-F238E27FC236}">
                  <a16:creationId xmlns:a16="http://schemas.microsoft.com/office/drawing/2014/main" id="{F65841BE-A321-4F91-9429-7A7B17B72868}"/>
                </a:ext>
              </a:extLst>
            </p:cNvPr>
            <p:cNvGrpSpPr/>
            <p:nvPr/>
          </p:nvGrpSpPr>
          <p:grpSpPr>
            <a:xfrm>
              <a:off x="9014447" y="1176774"/>
              <a:ext cx="2639073" cy="681124"/>
              <a:chOff x="6827520" y="1125974"/>
              <a:chExt cx="2631440" cy="681124"/>
            </a:xfrm>
          </p:grpSpPr>
          <p:sp>
            <p:nvSpPr>
              <p:cNvPr id="16" name="Oval 15">
                <a:extLst>
                  <a:ext uri="{FF2B5EF4-FFF2-40B4-BE49-F238E27FC236}">
                    <a16:creationId xmlns:a16="http://schemas.microsoft.com/office/drawing/2014/main" id="{ED24D0CD-8521-41AB-AA63-5F19166FAC84}"/>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073AC8A-70F9-417B-9871-D14913DB289A}"/>
                  </a:ext>
                </a:extLst>
              </p:cNvPr>
              <p:cNvSpPr/>
              <p:nvPr/>
            </p:nvSpPr>
            <p:spPr>
              <a:xfrm>
                <a:off x="6827520" y="1212289"/>
                <a:ext cx="233680" cy="20320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2DDC680-6F7E-4F88-A4E5-D91AA96182DD}"/>
                  </a:ext>
                </a:extLst>
              </p:cNvPr>
              <p:cNvSpPr txBox="1"/>
              <p:nvPr/>
            </p:nvSpPr>
            <p:spPr>
              <a:xfrm>
                <a:off x="7061200" y="1125974"/>
                <a:ext cx="2397760" cy="369332"/>
              </a:xfrm>
              <a:prstGeom prst="rect">
                <a:avLst/>
              </a:prstGeom>
              <a:noFill/>
            </p:spPr>
            <p:txBody>
              <a:bodyPr wrap="square" rtlCol="0">
                <a:spAutoFit/>
              </a:bodyPr>
              <a:lstStyle/>
              <a:p>
                <a:r>
                  <a:rPr lang="en-US" dirty="0"/>
                  <a:t>5.03%</a:t>
                </a:r>
              </a:p>
            </p:txBody>
          </p:sp>
          <p:sp>
            <p:nvSpPr>
              <p:cNvPr id="20" name="TextBox 19">
                <a:extLst>
                  <a:ext uri="{FF2B5EF4-FFF2-40B4-BE49-F238E27FC236}">
                    <a16:creationId xmlns:a16="http://schemas.microsoft.com/office/drawing/2014/main" id="{FC1D2147-181B-4F4C-A665-0FD7486FB804}"/>
                  </a:ext>
                </a:extLst>
              </p:cNvPr>
              <p:cNvSpPr txBox="1"/>
              <p:nvPr/>
            </p:nvSpPr>
            <p:spPr>
              <a:xfrm>
                <a:off x="7061200" y="1437766"/>
                <a:ext cx="2397760" cy="369332"/>
              </a:xfrm>
              <a:prstGeom prst="rect">
                <a:avLst/>
              </a:prstGeom>
              <a:noFill/>
            </p:spPr>
            <p:txBody>
              <a:bodyPr wrap="square" rtlCol="0">
                <a:spAutoFit/>
              </a:bodyPr>
              <a:lstStyle/>
              <a:p>
                <a:r>
                  <a:rPr lang="en-US" dirty="0"/>
                  <a:t>5.09%</a:t>
                </a:r>
              </a:p>
            </p:txBody>
          </p:sp>
        </p:grpSp>
      </p:grpSp>
    </p:spTree>
    <p:extLst>
      <p:ext uri="{BB962C8B-B14F-4D97-AF65-F5344CB8AC3E}">
        <p14:creationId xmlns:p14="http://schemas.microsoft.com/office/powerpoint/2010/main" val="22011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9890CA-6080-4E0A-B36D-1504934E55E4}"/>
              </a:ext>
            </a:extLst>
          </p:cNvPr>
          <p:cNvPicPr>
            <a:picLocks noChangeAspect="1"/>
          </p:cNvPicPr>
          <p:nvPr/>
        </p:nvPicPr>
        <p:blipFill rotWithShape="1">
          <a:blip r:embed="rId2"/>
          <a:srcRect b="5871"/>
          <a:stretch/>
        </p:blipFill>
        <p:spPr>
          <a:xfrm>
            <a:off x="0" y="1"/>
            <a:ext cx="9103360" cy="6441440"/>
          </a:xfrm>
          <a:prstGeom prst="rect">
            <a:avLst/>
          </a:prstGeom>
        </p:spPr>
      </p:pic>
      <p:grpSp>
        <p:nvGrpSpPr>
          <p:cNvPr id="5" name="Group 4">
            <a:extLst>
              <a:ext uri="{FF2B5EF4-FFF2-40B4-BE49-F238E27FC236}">
                <a16:creationId xmlns:a16="http://schemas.microsoft.com/office/drawing/2014/main" id="{3671A69B-2478-4E65-8645-061D322D73CE}"/>
              </a:ext>
            </a:extLst>
          </p:cNvPr>
          <p:cNvGrpSpPr/>
          <p:nvPr/>
        </p:nvGrpSpPr>
        <p:grpSpPr>
          <a:xfrm>
            <a:off x="5285726" y="973574"/>
            <a:ext cx="3370591" cy="999252"/>
            <a:chOff x="6827520" y="821174"/>
            <a:chExt cx="3373830" cy="999252"/>
          </a:xfrm>
        </p:grpSpPr>
        <p:sp>
          <p:nvSpPr>
            <p:cNvPr id="6" name="Oval 5">
              <a:extLst>
                <a:ext uri="{FF2B5EF4-FFF2-40B4-BE49-F238E27FC236}">
                  <a16:creationId xmlns:a16="http://schemas.microsoft.com/office/drawing/2014/main" id="{E2B0ECC1-8E99-4B74-8BCD-ED92E4B9C6D2}"/>
                </a:ext>
              </a:extLst>
            </p:cNvPr>
            <p:cNvSpPr/>
            <p:nvPr/>
          </p:nvSpPr>
          <p:spPr>
            <a:xfrm>
              <a:off x="6827520" y="904240"/>
              <a:ext cx="23368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0C53450-8A0F-4483-A5A7-90D8932B4B25}"/>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D70AE6F-E9E6-4F27-BF06-A9D37B753705}"/>
                </a:ext>
              </a:extLst>
            </p:cNvPr>
            <p:cNvSpPr/>
            <p:nvPr/>
          </p:nvSpPr>
          <p:spPr>
            <a:xfrm>
              <a:off x="6827520" y="1219200"/>
              <a:ext cx="23368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EF5278-8B78-43A0-AE33-E197B58F2536}"/>
                </a:ext>
              </a:extLst>
            </p:cNvPr>
            <p:cNvSpPr txBox="1"/>
            <p:nvPr/>
          </p:nvSpPr>
          <p:spPr>
            <a:xfrm>
              <a:off x="7061200" y="821174"/>
              <a:ext cx="2397760" cy="369332"/>
            </a:xfrm>
            <a:prstGeom prst="rect">
              <a:avLst/>
            </a:prstGeom>
            <a:noFill/>
          </p:spPr>
          <p:txBody>
            <a:bodyPr wrap="square" rtlCol="0">
              <a:spAutoFit/>
            </a:bodyPr>
            <a:lstStyle/>
            <a:p>
              <a:r>
                <a:rPr lang="en-US" dirty="0"/>
                <a:t>Chi-Squared  (actual)</a:t>
              </a:r>
            </a:p>
          </p:txBody>
        </p:sp>
        <p:sp>
          <p:nvSpPr>
            <p:cNvPr id="10" name="TextBox 9">
              <a:extLst>
                <a:ext uri="{FF2B5EF4-FFF2-40B4-BE49-F238E27FC236}">
                  <a16:creationId xmlns:a16="http://schemas.microsoft.com/office/drawing/2014/main" id="{0AD1502A-5968-4679-AA0D-C4385B18928D}"/>
                </a:ext>
              </a:extLst>
            </p:cNvPr>
            <p:cNvSpPr txBox="1"/>
            <p:nvPr/>
          </p:nvSpPr>
          <p:spPr>
            <a:xfrm>
              <a:off x="7061200" y="1125974"/>
              <a:ext cx="2397760" cy="369332"/>
            </a:xfrm>
            <a:prstGeom prst="rect">
              <a:avLst/>
            </a:prstGeom>
            <a:noFill/>
          </p:spPr>
          <p:txBody>
            <a:bodyPr wrap="square" rtlCol="0">
              <a:spAutoFit/>
            </a:bodyPr>
            <a:lstStyle/>
            <a:p>
              <a:r>
                <a:rPr lang="en-US" dirty="0"/>
                <a:t>Sum of squared N(0,1)</a:t>
              </a:r>
            </a:p>
          </p:txBody>
        </p:sp>
        <p:sp>
          <p:nvSpPr>
            <p:cNvPr id="11" name="TextBox 10">
              <a:extLst>
                <a:ext uri="{FF2B5EF4-FFF2-40B4-BE49-F238E27FC236}">
                  <a16:creationId xmlns:a16="http://schemas.microsoft.com/office/drawing/2014/main" id="{0BDAB6B5-A28B-4E9D-9746-3A7DB8BB93D0}"/>
                </a:ext>
              </a:extLst>
            </p:cNvPr>
            <p:cNvSpPr txBox="1"/>
            <p:nvPr/>
          </p:nvSpPr>
          <p:spPr>
            <a:xfrm>
              <a:off x="7061199" y="1451094"/>
              <a:ext cx="3140151" cy="369332"/>
            </a:xfrm>
            <a:prstGeom prst="rect">
              <a:avLst/>
            </a:prstGeom>
            <a:noFill/>
          </p:spPr>
          <p:txBody>
            <a:bodyPr wrap="square" rtlCol="0">
              <a:spAutoFit/>
            </a:bodyPr>
            <a:lstStyle/>
            <a:p>
              <a:r>
                <a:rPr lang="en-US" dirty="0"/>
                <a:t>Sum of squared T – 200 obs.</a:t>
              </a:r>
            </a:p>
          </p:txBody>
        </p:sp>
      </p:grpSp>
      <p:grpSp>
        <p:nvGrpSpPr>
          <p:cNvPr id="12" name="Group 11">
            <a:extLst>
              <a:ext uri="{FF2B5EF4-FFF2-40B4-BE49-F238E27FC236}">
                <a16:creationId xmlns:a16="http://schemas.microsoft.com/office/drawing/2014/main" id="{243F1F5B-67B4-4C76-8C14-0CAB0F748D4D}"/>
              </a:ext>
            </a:extLst>
          </p:cNvPr>
          <p:cNvGrpSpPr/>
          <p:nvPr/>
        </p:nvGrpSpPr>
        <p:grpSpPr>
          <a:xfrm>
            <a:off x="8830642" y="2123170"/>
            <a:ext cx="3180080" cy="1305830"/>
            <a:chOff x="8861122" y="552068"/>
            <a:chExt cx="3180080" cy="1305830"/>
          </a:xfrm>
        </p:grpSpPr>
        <p:sp>
          <p:nvSpPr>
            <p:cNvPr id="13" name="TextBox 12">
              <a:extLst>
                <a:ext uri="{FF2B5EF4-FFF2-40B4-BE49-F238E27FC236}">
                  <a16:creationId xmlns:a16="http://schemas.microsoft.com/office/drawing/2014/main" id="{A9366060-59CD-4CFE-A517-C18C05099433}"/>
                </a:ext>
              </a:extLst>
            </p:cNvPr>
            <p:cNvSpPr txBox="1"/>
            <p:nvPr/>
          </p:nvSpPr>
          <p:spPr>
            <a:xfrm>
              <a:off x="8861122" y="552068"/>
              <a:ext cx="3180080" cy="584775"/>
            </a:xfrm>
            <a:prstGeom prst="rect">
              <a:avLst/>
            </a:prstGeom>
            <a:noFill/>
          </p:spPr>
          <p:txBody>
            <a:bodyPr wrap="square" rtlCol="0">
              <a:spAutoFit/>
            </a:bodyPr>
            <a:lstStyle/>
            <a:p>
              <a:pPr algn="ctr"/>
              <a:r>
                <a:rPr lang="en-US" sz="3200" b="1" dirty="0"/>
                <a:t>Type I Error Rate:</a:t>
              </a:r>
            </a:p>
          </p:txBody>
        </p:sp>
        <p:grpSp>
          <p:nvGrpSpPr>
            <p:cNvPr id="14" name="Group 13">
              <a:extLst>
                <a:ext uri="{FF2B5EF4-FFF2-40B4-BE49-F238E27FC236}">
                  <a16:creationId xmlns:a16="http://schemas.microsoft.com/office/drawing/2014/main" id="{F65841BE-A321-4F91-9429-7A7B17B72868}"/>
                </a:ext>
              </a:extLst>
            </p:cNvPr>
            <p:cNvGrpSpPr/>
            <p:nvPr/>
          </p:nvGrpSpPr>
          <p:grpSpPr>
            <a:xfrm>
              <a:off x="9014447" y="1176774"/>
              <a:ext cx="2639073" cy="681124"/>
              <a:chOff x="6827520" y="1125974"/>
              <a:chExt cx="2631440" cy="681124"/>
            </a:xfrm>
          </p:grpSpPr>
          <p:sp>
            <p:nvSpPr>
              <p:cNvPr id="16" name="Oval 15">
                <a:extLst>
                  <a:ext uri="{FF2B5EF4-FFF2-40B4-BE49-F238E27FC236}">
                    <a16:creationId xmlns:a16="http://schemas.microsoft.com/office/drawing/2014/main" id="{ED24D0CD-8521-41AB-AA63-5F19166FAC84}"/>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073AC8A-70F9-417B-9871-D14913DB289A}"/>
                  </a:ext>
                </a:extLst>
              </p:cNvPr>
              <p:cNvSpPr/>
              <p:nvPr/>
            </p:nvSpPr>
            <p:spPr>
              <a:xfrm>
                <a:off x="6827520" y="1212289"/>
                <a:ext cx="233680" cy="20320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2DDC680-6F7E-4F88-A4E5-D91AA96182DD}"/>
                  </a:ext>
                </a:extLst>
              </p:cNvPr>
              <p:cNvSpPr txBox="1"/>
              <p:nvPr/>
            </p:nvSpPr>
            <p:spPr>
              <a:xfrm>
                <a:off x="7061200" y="1125974"/>
                <a:ext cx="2397760" cy="369332"/>
              </a:xfrm>
              <a:prstGeom prst="rect">
                <a:avLst/>
              </a:prstGeom>
              <a:noFill/>
            </p:spPr>
            <p:txBody>
              <a:bodyPr wrap="square" rtlCol="0">
                <a:spAutoFit/>
              </a:bodyPr>
              <a:lstStyle/>
              <a:p>
                <a:r>
                  <a:rPr lang="en-US" dirty="0"/>
                  <a:t>4.96%</a:t>
                </a:r>
              </a:p>
            </p:txBody>
          </p:sp>
          <p:sp>
            <p:nvSpPr>
              <p:cNvPr id="20" name="TextBox 19">
                <a:extLst>
                  <a:ext uri="{FF2B5EF4-FFF2-40B4-BE49-F238E27FC236}">
                    <a16:creationId xmlns:a16="http://schemas.microsoft.com/office/drawing/2014/main" id="{FC1D2147-181B-4F4C-A665-0FD7486FB804}"/>
                  </a:ext>
                </a:extLst>
              </p:cNvPr>
              <p:cNvSpPr txBox="1"/>
              <p:nvPr/>
            </p:nvSpPr>
            <p:spPr>
              <a:xfrm>
                <a:off x="7061200" y="1437766"/>
                <a:ext cx="2397760" cy="369332"/>
              </a:xfrm>
              <a:prstGeom prst="rect">
                <a:avLst/>
              </a:prstGeom>
              <a:noFill/>
            </p:spPr>
            <p:txBody>
              <a:bodyPr wrap="square" rtlCol="0">
                <a:spAutoFit/>
              </a:bodyPr>
              <a:lstStyle/>
              <a:p>
                <a:r>
                  <a:rPr lang="en-US" dirty="0"/>
                  <a:t>5.18%</a:t>
                </a:r>
              </a:p>
            </p:txBody>
          </p:sp>
        </p:grpSp>
      </p:grpSp>
    </p:spTree>
    <p:extLst>
      <p:ext uri="{BB962C8B-B14F-4D97-AF65-F5344CB8AC3E}">
        <p14:creationId xmlns:p14="http://schemas.microsoft.com/office/powerpoint/2010/main" val="426524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8C5729E-E462-4EA8-943B-090640D4C9D8}"/>
              </a:ext>
            </a:extLst>
          </p:cNvPr>
          <p:cNvPicPr>
            <a:picLocks noChangeAspect="1"/>
          </p:cNvPicPr>
          <p:nvPr/>
        </p:nvPicPr>
        <p:blipFill rotWithShape="1">
          <a:blip r:embed="rId2"/>
          <a:srcRect b="5926"/>
          <a:stretch/>
        </p:blipFill>
        <p:spPr>
          <a:xfrm>
            <a:off x="0" y="0"/>
            <a:ext cx="9034176" cy="6431280"/>
          </a:xfrm>
          <a:prstGeom prst="rect">
            <a:avLst/>
          </a:prstGeom>
        </p:spPr>
      </p:pic>
      <p:grpSp>
        <p:nvGrpSpPr>
          <p:cNvPr id="5" name="Group 4">
            <a:extLst>
              <a:ext uri="{FF2B5EF4-FFF2-40B4-BE49-F238E27FC236}">
                <a16:creationId xmlns:a16="http://schemas.microsoft.com/office/drawing/2014/main" id="{3671A69B-2478-4E65-8645-061D322D73CE}"/>
              </a:ext>
            </a:extLst>
          </p:cNvPr>
          <p:cNvGrpSpPr/>
          <p:nvPr/>
        </p:nvGrpSpPr>
        <p:grpSpPr>
          <a:xfrm>
            <a:off x="5285726" y="973574"/>
            <a:ext cx="3370591" cy="999252"/>
            <a:chOff x="6827520" y="821174"/>
            <a:chExt cx="3373830" cy="999252"/>
          </a:xfrm>
        </p:grpSpPr>
        <p:sp>
          <p:nvSpPr>
            <p:cNvPr id="6" name="Oval 5">
              <a:extLst>
                <a:ext uri="{FF2B5EF4-FFF2-40B4-BE49-F238E27FC236}">
                  <a16:creationId xmlns:a16="http://schemas.microsoft.com/office/drawing/2014/main" id="{E2B0ECC1-8E99-4B74-8BCD-ED92E4B9C6D2}"/>
                </a:ext>
              </a:extLst>
            </p:cNvPr>
            <p:cNvSpPr/>
            <p:nvPr/>
          </p:nvSpPr>
          <p:spPr>
            <a:xfrm>
              <a:off x="6827520" y="904240"/>
              <a:ext cx="233680"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0C53450-8A0F-4483-A5A7-90D8932B4B25}"/>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D70AE6F-E9E6-4F27-BF06-A9D37B753705}"/>
                </a:ext>
              </a:extLst>
            </p:cNvPr>
            <p:cNvSpPr/>
            <p:nvPr/>
          </p:nvSpPr>
          <p:spPr>
            <a:xfrm>
              <a:off x="6827520" y="1219200"/>
              <a:ext cx="233680" cy="20320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EF5278-8B78-43A0-AE33-E197B58F2536}"/>
                </a:ext>
              </a:extLst>
            </p:cNvPr>
            <p:cNvSpPr txBox="1"/>
            <p:nvPr/>
          </p:nvSpPr>
          <p:spPr>
            <a:xfrm>
              <a:off x="7061200" y="821174"/>
              <a:ext cx="2397760" cy="369332"/>
            </a:xfrm>
            <a:prstGeom prst="rect">
              <a:avLst/>
            </a:prstGeom>
            <a:noFill/>
          </p:spPr>
          <p:txBody>
            <a:bodyPr wrap="square" rtlCol="0">
              <a:spAutoFit/>
            </a:bodyPr>
            <a:lstStyle/>
            <a:p>
              <a:r>
                <a:rPr lang="en-US" dirty="0"/>
                <a:t>Chi-Squared  (actual)</a:t>
              </a:r>
            </a:p>
          </p:txBody>
        </p:sp>
        <p:sp>
          <p:nvSpPr>
            <p:cNvPr id="10" name="TextBox 9">
              <a:extLst>
                <a:ext uri="{FF2B5EF4-FFF2-40B4-BE49-F238E27FC236}">
                  <a16:creationId xmlns:a16="http://schemas.microsoft.com/office/drawing/2014/main" id="{0AD1502A-5968-4679-AA0D-C4385B18928D}"/>
                </a:ext>
              </a:extLst>
            </p:cNvPr>
            <p:cNvSpPr txBox="1"/>
            <p:nvPr/>
          </p:nvSpPr>
          <p:spPr>
            <a:xfrm>
              <a:off x="7061200" y="1125974"/>
              <a:ext cx="2397760" cy="369332"/>
            </a:xfrm>
            <a:prstGeom prst="rect">
              <a:avLst/>
            </a:prstGeom>
            <a:noFill/>
          </p:spPr>
          <p:txBody>
            <a:bodyPr wrap="square" rtlCol="0">
              <a:spAutoFit/>
            </a:bodyPr>
            <a:lstStyle/>
            <a:p>
              <a:r>
                <a:rPr lang="en-US" dirty="0"/>
                <a:t>Sum of squared N(0,1)</a:t>
              </a:r>
            </a:p>
          </p:txBody>
        </p:sp>
        <p:sp>
          <p:nvSpPr>
            <p:cNvPr id="11" name="TextBox 10">
              <a:extLst>
                <a:ext uri="{FF2B5EF4-FFF2-40B4-BE49-F238E27FC236}">
                  <a16:creationId xmlns:a16="http://schemas.microsoft.com/office/drawing/2014/main" id="{0BDAB6B5-A28B-4E9D-9746-3A7DB8BB93D0}"/>
                </a:ext>
              </a:extLst>
            </p:cNvPr>
            <p:cNvSpPr txBox="1"/>
            <p:nvPr/>
          </p:nvSpPr>
          <p:spPr>
            <a:xfrm>
              <a:off x="7061199" y="1451094"/>
              <a:ext cx="3140151" cy="369332"/>
            </a:xfrm>
            <a:prstGeom prst="rect">
              <a:avLst/>
            </a:prstGeom>
            <a:noFill/>
          </p:spPr>
          <p:txBody>
            <a:bodyPr wrap="square" rtlCol="0">
              <a:spAutoFit/>
            </a:bodyPr>
            <a:lstStyle/>
            <a:p>
              <a:r>
                <a:rPr lang="en-US" dirty="0"/>
                <a:t>Sum of squared T – 200 obs.</a:t>
              </a:r>
            </a:p>
          </p:txBody>
        </p:sp>
      </p:grpSp>
      <p:grpSp>
        <p:nvGrpSpPr>
          <p:cNvPr id="12" name="Group 11">
            <a:extLst>
              <a:ext uri="{FF2B5EF4-FFF2-40B4-BE49-F238E27FC236}">
                <a16:creationId xmlns:a16="http://schemas.microsoft.com/office/drawing/2014/main" id="{243F1F5B-67B4-4C76-8C14-0CAB0F748D4D}"/>
              </a:ext>
            </a:extLst>
          </p:cNvPr>
          <p:cNvGrpSpPr/>
          <p:nvPr/>
        </p:nvGrpSpPr>
        <p:grpSpPr>
          <a:xfrm>
            <a:off x="8830642" y="2123170"/>
            <a:ext cx="3180080" cy="1305830"/>
            <a:chOff x="8861122" y="552068"/>
            <a:chExt cx="3180080" cy="1305830"/>
          </a:xfrm>
        </p:grpSpPr>
        <p:sp>
          <p:nvSpPr>
            <p:cNvPr id="13" name="TextBox 12">
              <a:extLst>
                <a:ext uri="{FF2B5EF4-FFF2-40B4-BE49-F238E27FC236}">
                  <a16:creationId xmlns:a16="http://schemas.microsoft.com/office/drawing/2014/main" id="{A9366060-59CD-4CFE-A517-C18C05099433}"/>
                </a:ext>
              </a:extLst>
            </p:cNvPr>
            <p:cNvSpPr txBox="1"/>
            <p:nvPr/>
          </p:nvSpPr>
          <p:spPr>
            <a:xfrm>
              <a:off x="8861122" y="552068"/>
              <a:ext cx="3180080" cy="584775"/>
            </a:xfrm>
            <a:prstGeom prst="rect">
              <a:avLst/>
            </a:prstGeom>
            <a:noFill/>
          </p:spPr>
          <p:txBody>
            <a:bodyPr wrap="square" rtlCol="0">
              <a:spAutoFit/>
            </a:bodyPr>
            <a:lstStyle/>
            <a:p>
              <a:pPr algn="ctr"/>
              <a:r>
                <a:rPr lang="en-US" sz="3200" b="1" dirty="0"/>
                <a:t>Type I Error Rate:</a:t>
              </a:r>
            </a:p>
          </p:txBody>
        </p:sp>
        <p:grpSp>
          <p:nvGrpSpPr>
            <p:cNvPr id="14" name="Group 13">
              <a:extLst>
                <a:ext uri="{FF2B5EF4-FFF2-40B4-BE49-F238E27FC236}">
                  <a16:creationId xmlns:a16="http://schemas.microsoft.com/office/drawing/2014/main" id="{F65841BE-A321-4F91-9429-7A7B17B72868}"/>
                </a:ext>
              </a:extLst>
            </p:cNvPr>
            <p:cNvGrpSpPr/>
            <p:nvPr/>
          </p:nvGrpSpPr>
          <p:grpSpPr>
            <a:xfrm>
              <a:off x="9014447" y="1176774"/>
              <a:ext cx="2639073" cy="681124"/>
              <a:chOff x="6827520" y="1125974"/>
              <a:chExt cx="2631440" cy="681124"/>
            </a:xfrm>
          </p:grpSpPr>
          <p:sp>
            <p:nvSpPr>
              <p:cNvPr id="16" name="Oval 15">
                <a:extLst>
                  <a:ext uri="{FF2B5EF4-FFF2-40B4-BE49-F238E27FC236}">
                    <a16:creationId xmlns:a16="http://schemas.microsoft.com/office/drawing/2014/main" id="{ED24D0CD-8521-41AB-AA63-5F19166FAC84}"/>
                  </a:ext>
                </a:extLst>
              </p:cNvPr>
              <p:cNvSpPr/>
              <p:nvPr/>
            </p:nvSpPr>
            <p:spPr>
              <a:xfrm>
                <a:off x="6827520" y="1534160"/>
                <a:ext cx="233680" cy="2032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073AC8A-70F9-417B-9871-D14913DB289A}"/>
                  </a:ext>
                </a:extLst>
              </p:cNvPr>
              <p:cNvSpPr/>
              <p:nvPr/>
            </p:nvSpPr>
            <p:spPr>
              <a:xfrm>
                <a:off x="6827520" y="1212289"/>
                <a:ext cx="233680" cy="20320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2DDC680-6F7E-4F88-A4E5-D91AA96182DD}"/>
                  </a:ext>
                </a:extLst>
              </p:cNvPr>
              <p:cNvSpPr txBox="1"/>
              <p:nvPr/>
            </p:nvSpPr>
            <p:spPr>
              <a:xfrm>
                <a:off x="7061200" y="1125974"/>
                <a:ext cx="2397760" cy="369332"/>
              </a:xfrm>
              <a:prstGeom prst="rect">
                <a:avLst/>
              </a:prstGeom>
              <a:noFill/>
            </p:spPr>
            <p:txBody>
              <a:bodyPr wrap="square" rtlCol="0">
                <a:spAutoFit/>
              </a:bodyPr>
              <a:lstStyle/>
              <a:p>
                <a:r>
                  <a:rPr lang="en-US" dirty="0"/>
                  <a:t>4.89%</a:t>
                </a:r>
              </a:p>
            </p:txBody>
          </p:sp>
          <p:sp>
            <p:nvSpPr>
              <p:cNvPr id="20" name="TextBox 19">
                <a:extLst>
                  <a:ext uri="{FF2B5EF4-FFF2-40B4-BE49-F238E27FC236}">
                    <a16:creationId xmlns:a16="http://schemas.microsoft.com/office/drawing/2014/main" id="{FC1D2147-181B-4F4C-A665-0FD7486FB804}"/>
                  </a:ext>
                </a:extLst>
              </p:cNvPr>
              <p:cNvSpPr txBox="1"/>
              <p:nvPr/>
            </p:nvSpPr>
            <p:spPr>
              <a:xfrm>
                <a:off x="7061200" y="1437766"/>
                <a:ext cx="2397760" cy="369332"/>
              </a:xfrm>
              <a:prstGeom prst="rect">
                <a:avLst/>
              </a:prstGeom>
              <a:noFill/>
            </p:spPr>
            <p:txBody>
              <a:bodyPr wrap="square" rtlCol="0">
                <a:spAutoFit/>
              </a:bodyPr>
              <a:lstStyle/>
              <a:p>
                <a:r>
                  <a:rPr lang="en-US" dirty="0"/>
                  <a:t>5.6%</a:t>
                </a:r>
              </a:p>
            </p:txBody>
          </p:sp>
        </p:grpSp>
      </p:grpSp>
    </p:spTree>
    <p:extLst>
      <p:ext uri="{BB962C8B-B14F-4D97-AF65-F5344CB8AC3E}">
        <p14:creationId xmlns:p14="http://schemas.microsoft.com/office/powerpoint/2010/main" val="347018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033760" cy="5476240"/>
          </a:xfrm>
        </p:spPr>
        <p:txBody>
          <a:bodyPr>
            <a:normAutofit/>
          </a:bodyPr>
          <a:lstStyle/>
          <a:p>
            <a:pPr>
              <a:lnSpc>
                <a:spcPct val="120000"/>
              </a:lnSpc>
            </a:pPr>
            <a:r>
              <a:rPr lang="en-US" sz="3600" dirty="0">
                <a:cs typeface="Calibri" panose="020F0502020204030204" pitchFamily="34" charset="0"/>
              </a:rPr>
              <a:t>For the first three simulations, “Q” was calculated as the sum of squares of T-distributed random variables with equal degrees of freedom.</a:t>
            </a:r>
          </a:p>
          <a:p>
            <a:pPr>
              <a:lnSpc>
                <a:spcPct val="120000"/>
              </a:lnSpc>
            </a:pPr>
            <a:endParaRPr lang="en-US" sz="3600" dirty="0">
              <a:cs typeface="Calibri" panose="020F0502020204030204" pitchFamily="34" charset="0"/>
            </a:endParaRPr>
          </a:p>
          <a:p>
            <a:pPr>
              <a:lnSpc>
                <a:spcPct val="120000"/>
              </a:lnSpc>
            </a:pPr>
            <a:r>
              <a:rPr lang="en-US" sz="3600" dirty="0">
                <a:cs typeface="Calibri" panose="020F0502020204030204" pitchFamily="34" charset="0"/>
              </a:rPr>
              <a:t>This scenario is comparable to meta-analyses in which the samples sizes for the studies doesn’t vary too much.</a:t>
            </a:r>
          </a:p>
          <a:p>
            <a:pPr marL="0" indent="0">
              <a:lnSpc>
                <a:spcPct val="120000"/>
              </a:lnSpc>
              <a:buNone/>
            </a:pPr>
            <a:endParaRPr lang="en-US" sz="3600" i="1" dirty="0">
              <a:latin typeface="Cambria Math" panose="02040503050406030204" pitchFamily="18" charset="0"/>
              <a:cs typeface="Calibri" panose="020F0502020204030204" pitchFamily="34" charset="0"/>
            </a:endParaRPr>
          </a:p>
          <a:p>
            <a:pPr>
              <a:lnSpc>
                <a:spcPct val="120000"/>
              </a:lnSpc>
            </a:pPr>
            <a:endParaRPr lang="en-US" sz="3600" i="1" dirty="0">
              <a:latin typeface="Cambria Math" panose="02040503050406030204" pitchFamily="18" charset="0"/>
            </a:endParaRPr>
          </a:p>
          <a:p>
            <a:pPr marL="0" indent="0">
              <a:buNone/>
            </a:pPr>
            <a:endParaRPr lang="en-US" sz="3300" dirty="0"/>
          </a:p>
        </p:txBody>
      </p:sp>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Equal study-size  </a:t>
            </a:r>
          </a:p>
        </p:txBody>
      </p:sp>
    </p:spTree>
    <p:extLst>
      <p:ext uri="{BB962C8B-B14F-4D97-AF65-F5344CB8AC3E}">
        <p14:creationId xmlns:p14="http://schemas.microsoft.com/office/powerpoint/2010/main" val="260436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של מספר שקופית 4"/>
          <p:cNvSpPr>
            <a:spLocks noGrp="1"/>
          </p:cNvSpPr>
          <p:nvPr>
            <p:ph type="sldNum" sz="quarter" idx="12"/>
          </p:nvPr>
        </p:nvSpPr>
        <p:spPr>
          <a:xfrm>
            <a:off x="-1333731" y="6119667"/>
            <a:ext cx="1884348" cy="604269"/>
          </a:xfrm>
        </p:spPr>
        <p:txBody>
          <a:bodyPr/>
          <a:lstStyle/>
          <a:p>
            <a:fld id="{93CF431C-223D-7844-AEFA-892A38D2E5D4}" type="slidenum">
              <a:rPr lang="he-IL" sz="2000" smtClean="0"/>
              <a:t>4</a:t>
            </a:fld>
            <a:endParaRPr lang="he-IL" sz="2000" dirty="0"/>
          </a:p>
        </p:txBody>
      </p:sp>
      <p:sp>
        <p:nvSpPr>
          <p:cNvPr id="6" name="מלבן מעוגל 5"/>
          <p:cNvSpPr/>
          <p:nvPr/>
        </p:nvSpPr>
        <p:spPr>
          <a:xfrm>
            <a:off x="2743200" y="448235"/>
            <a:ext cx="9072282" cy="1757083"/>
          </a:xfrm>
          <a:prstGeom prst="roundRect">
            <a:avLst/>
          </a:prstGeom>
          <a:solidFill>
            <a:schemeClr val="accent2">
              <a:lumMod val="20000"/>
              <a:lumOff val="8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sz="9600" b="1" dirty="0">
                <a:ln w="28575">
                  <a:noFill/>
                  <a:prstDash val="solid"/>
                </a:ln>
                <a:solidFill>
                  <a:schemeClr val="accent2">
                    <a:lumMod val="50000"/>
                  </a:schemeClr>
                </a:solidFill>
                <a:latin typeface="David" charset="0"/>
                <a:ea typeface="David" charset="0"/>
                <a:cs typeface="David" charset="0"/>
              </a:rPr>
              <a:t>Meta-Analyses</a:t>
            </a:r>
            <a:endParaRPr lang="en-US" sz="1600" b="1" dirty="0">
              <a:ln w="28575">
                <a:noFill/>
                <a:prstDash val="solid"/>
              </a:ln>
              <a:solidFill>
                <a:schemeClr val="accent2">
                  <a:lumMod val="50000"/>
                </a:schemeClr>
              </a:solidFill>
              <a:latin typeface="David" charset="0"/>
              <a:ea typeface="David" charset="0"/>
              <a:cs typeface="David" charset="0"/>
            </a:endParaRPr>
          </a:p>
          <a:p>
            <a:pPr marL="0" algn="ctr" defTabSz="914400" rtl="0" eaLnBrk="1" latinLnBrk="0" hangingPunct="1"/>
            <a:endParaRPr lang="he-IL" b="1" dirty="0">
              <a:ln w="28575">
                <a:noFill/>
                <a:prstDash val="solid"/>
              </a:ln>
              <a:solidFill>
                <a:schemeClr val="accent2">
                  <a:lumMod val="50000"/>
                </a:schemeClr>
              </a:solidFill>
            </a:endParaRPr>
          </a:p>
        </p:txBody>
      </p:sp>
      <p:sp>
        <p:nvSpPr>
          <p:cNvPr id="7" name="מלבן מעוגל 6"/>
          <p:cNvSpPr/>
          <p:nvPr/>
        </p:nvSpPr>
        <p:spPr>
          <a:xfrm>
            <a:off x="2743200" y="3971362"/>
            <a:ext cx="3962400" cy="1757083"/>
          </a:xfrm>
          <a:prstGeom prst="roundRect">
            <a:avLst/>
          </a:prstGeom>
          <a:solidFill>
            <a:schemeClr val="accent2">
              <a:lumMod val="20000"/>
              <a:lumOff val="8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b="1" dirty="0">
                <a:ln w="28575">
                  <a:noFill/>
                  <a:prstDash val="solid"/>
                </a:ln>
                <a:solidFill>
                  <a:schemeClr val="accent2">
                    <a:lumMod val="50000"/>
                  </a:schemeClr>
                </a:solidFill>
                <a:latin typeface="David" charset="0"/>
                <a:ea typeface="David" charset="0"/>
                <a:cs typeface="David" charset="0"/>
              </a:rPr>
              <a:t>Fixed-Effect</a:t>
            </a:r>
            <a:r>
              <a:rPr lang="en-US" sz="8000" b="1" dirty="0">
                <a:ln w="28575">
                  <a:noFill/>
                  <a:prstDash val="solid"/>
                </a:ln>
                <a:solidFill>
                  <a:schemeClr val="accent2">
                    <a:lumMod val="50000"/>
                  </a:schemeClr>
                </a:solidFill>
                <a:latin typeface="David" charset="0"/>
                <a:ea typeface="David" charset="0"/>
                <a:cs typeface="David" charset="0"/>
              </a:rPr>
              <a:t> </a:t>
            </a:r>
            <a:r>
              <a:rPr lang="en-US" sz="4400" b="1" dirty="0">
                <a:ln w="28575">
                  <a:noFill/>
                  <a:prstDash val="solid"/>
                </a:ln>
                <a:solidFill>
                  <a:schemeClr val="accent2">
                    <a:lumMod val="50000"/>
                  </a:schemeClr>
                </a:solidFill>
                <a:latin typeface="David" charset="0"/>
                <a:ea typeface="David" charset="0"/>
                <a:cs typeface="David" charset="0"/>
              </a:rPr>
              <a:t>Model</a:t>
            </a:r>
            <a:endParaRPr lang="en-US" b="1" dirty="0">
              <a:ln w="28575">
                <a:solidFill>
                  <a:schemeClr val="accent2">
                    <a:lumMod val="75000"/>
                  </a:schemeClr>
                </a:solidFill>
                <a:prstDash val="solid"/>
              </a:ln>
              <a:solidFill>
                <a:schemeClr val="accent2">
                  <a:lumMod val="40000"/>
                  <a:lumOff val="60000"/>
                </a:schemeClr>
              </a:solidFill>
            </a:endParaRPr>
          </a:p>
        </p:txBody>
      </p:sp>
      <p:sp>
        <p:nvSpPr>
          <p:cNvPr id="8" name="מלבן מעוגל 7"/>
          <p:cNvSpPr/>
          <p:nvPr/>
        </p:nvSpPr>
        <p:spPr>
          <a:xfrm>
            <a:off x="7853082" y="3971362"/>
            <a:ext cx="3962400" cy="1757083"/>
          </a:xfrm>
          <a:prstGeom prst="roundRect">
            <a:avLst/>
          </a:prstGeom>
          <a:solidFill>
            <a:schemeClr val="accent2">
              <a:lumMod val="20000"/>
              <a:lumOff val="8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400" b="1" dirty="0">
                <a:ln w="28575">
                  <a:noFill/>
                  <a:prstDash val="solid"/>
                </a:ln>
                <a:solidFill>
                  <a:schemeClr val="accent2">
                    <a:lumMod val="50000"/>
                  </a:schemeClr>
                </a:solidFill>
                <a:latin typeface="David" charset="0"/>
                <a:ea typeface="David" charset="0"/>
                <a:cs typeface="David" charset="0"/>
              </a:rPr>
              <a:t>Random-Effect Model</a:t>
            </a:r>
            <a:r>
              <a:rPr lang="en-US" sz="900" dirty="0"/>
              <a:t> Model </a:t>
            </a:r>
          </a:p>
        </p:txBody>
      </p:sp>
      <p:cxnSp>
        <p:nvCxnSpPr>
          <p:cNvPr id="10" name="מחבר מרפקי 9"/>
          <p:cNvCxnSpPr>
            <a:stCxn id="6" idx="2"/>
            <a:endCxn id="8" idx="0"/>
          </p:cNvCxnSpPr>
          <p:nvPr/>
        </p:nvCxnSpPr>
        <p:spPr>
          <a:xfrm rot="16200000" flipH="1">
            <a:off x="7673789" y="1810869"/>
            <a:ext cx="1766044" cy="2554941"/>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מרפקי 21"/>
          <p:cNvCxnSpPr>
            <a:stCxn id="6" idx="2"/>
            <a:endCxn id="7" idx="0"/>
          </p:cNvCxnSpPr>
          <p:nvPr/>
        </p:nvCxnSpPr>
        <p:spPr>
          <a:xfrm rot="5400000">
            <a:off x="5118849" y="1810870"/>
            <a:ext cx="1766044" cy="2554941"/>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2B818E4-38C7-4647-AC4C-4CF8AC22F72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2492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599440" y="1381760"/>
                <a:ext cx="11379200" cy="5476240"/>
              </a:xfrm>
            </p:spPr>
            <p:txBody>
              <a:bodyPr>
                <a:normAutofit/>
              </a:bodyPr>
              <a:lstStyle/>
              <a:p>
                <a14:m>
                  <m:oMath xmlns:m="http://schemas.openxmlformats.org/officeDocument/2006/math">
                    <m:sSub>
                      <m:sSubPr>
                        <m:ctrlPr>
                          <a:rPr lang="he-IL" sz="3200" i="1" dirty="0">
                            <a:latin typeface="Cambria Math" panose="02040503050406030204" pitchFamily="18" charset="0"/>
                          </a:rPr>
                        </m:ctrlPr>
                      </m:sSubPr>
                      <m:e>
                        <m:r>
                          <m:rPr>
                            <m:sty m:val="p"/>
                          </m:rPr>
                          <a:rPr lang="en-US" sz="3200" b="0" i="0" dirty="0" smtClean="0">
                            <a:latin typeface="Cambria Math" panose="02040503050406030204" pitchFamily="18" charset="0"/>
                          </a:rPr>
                          <m:t>x</m:t>
                        </m:r>
                      </m:e>
                      <m:sub>
                        <m:r>
                          <a:rPr lang="he-IL" sz="3200" dirty="0">
                            <a:latin typeface="Cambria Math" panose="02040503050406030204" pitchFamily="18" charset="0"/>
                          </a:rPr>
                          <m:t>𝑖</m:t>
                        </m:r>
                      </m:sub>
                    </m:sSub>
                  </m:oMath>
                </a14:m>
                <a:r>
                  <a:rPr lang="en-US" sz="3300" dirty="0"/>
                  <a:t>: mean difference for the </a:t>
                </a:r>
                <a:r>
                  <a:rPr lang="en-US" sz="3300" dirty="0" err="1"/>
                  <a:t>i-</a:t>
                </a:r>
                <a:r>
                  <a:rPr lang="en-US" sz="3300" i="1" dirty="0" err="1"/>
                  <a:t>th</a:t>
                </a:r>
                <a:r>
                  <a:rPr lang="en-US" sz="3300" i="1" dirty="0"/>
                  <a:t> </a:t>
                </a:r>
                <a:r>
                  <a:rPr lang="en-US" sz="3300" dirty="0"/>
                  <a:t>study, for which N = 10</a:t>
                </a:r>
              </a:p>
              <a:p>
                <a:endParaRPr lang="en-US" sz="3300" i="1" dirty="0"/>
              </a:p>
              <a:p>
                <a14:m>
                  <m:oMath xmlns:m="http://schemas.openxmlformats.org/officeDocument/2006/math">
                    <m:sSub>
                      <m:sSubPr>
                        <m:ctrlPr>
                          <a:rPr lang="he-IL" sz="3200" i="1" dirty="0">
                            <a:latin typeface="Cambria Math" panose="02040503050406030204" pitchFamily="18" charset="0"/>
                          </a:rPr>
                        </m:ctrlPr>
                      </m:sSubPr>
                      <m:e>
                        <m:r>
                          <m:rPr>
                            <m:sty m:val="p"/>
                          </m:rPr>
                          <a:rPr lang="en-US" sz="3200" b="0" i="0" dirty="0" smtClean="0">
                            <a:latin typeface="Cambria Math" panose="02040503050406030204" pitchFamily="18" charset="0"/>
                          </a:rPr>
                          <m:t>y</m:t>
                        </m:r>
                      </m:e>
                      <m:sub>
                        <m:r>
                          <a:rPr lang="he-IL" sz="3200" dirty="0">
                            <a:latin typeface="Cambria Math" panose="02040503050406030204" pitchFamily="18" charset="0"/>
                          </a:rPr>
                          <m:t>𝑖</m:t>
                        </m:r>
                      </m:sub>
                    </m:sSub>
                  </m:oMath>
                </a14:m>
                <a:r>
                  <a:rPr lang="en-US" sz="3300" dirty="0"/>
                  <a:t>: mean difference for the </a:t>
                </a:r>
                <a:r>
                  <a:rPr lang="en-US" sz="3300" dirty="0" err="1"/>
                  <a:t>i-</a:t>
                </a:r>
                <a:r>
                  <a:rPr lang="en-US" sz="3300" i="1" dirty="0" err="1"/>
                  <a:t>th</a:t>
                </a:r>
                <a:r>
                  <a:rPr lang="en-US" sz="3300" i="1" dirty="0"/>
                  <a:t> </a:t>
                </a:r>
                <a:r>
                  <a:rPr lang="en-US" sz="3300" dirty="0"/>
                  <a:t>study, for which N = 20</a:t>
                </a:r>
              </a:p>
              <a:p>
                <a:endParaRPr lang="en-US" sz="3300" i="1" dirty="0"/>
              </a:p>
              <a:p>
                <a14:m>
                  <m:oMath xmlns:m="http://schemas.openxmlformats.org/officeDocument/2006/math">
                    <m:sSub>
                      <m:sSubPr>
                        <m:ctrlPr>
                          <a:rPr lang="he-IL" sz="3200" i="1" dirty="0">
                            <a:latin typeface="Cambria Math" panose="02040503050406030204" pitchFamily="18" charset="0"/>
                          </a:rPr>
                        </m:ctrlPr>
                      </m:sSubPr>
                      <m:e>
                        <m:r>
                          <m:rPr>
                            <m:sty m:val="p"/>
                          </m:rPr>
                          <a:rPr lang="en-US" sz="3200" b="0" i="0" dirty="0" smtClean="0">
                            <a:latin typeface="Cambria Math" panose="02040503050406030204" pitchFamily="18" charset="0"/>
                          </a:rPr>
                          <m:t>z</m:t>
                        </m:r>
                      </m:e>
                      <m:sub>
                        <m:r>
                          <a:rPr lang="he-IL" sz="3200" dirty="0">
                            <a:latin typeface="Cambria Math" panose="02040503050406030204" pitchFamily="18" charset="0"/>
                          </a:rPr>
                          <m:t>𝑖</m:t>
                        </m:r>
                      </m:sub>
                    </m:sSub>
                  </m:oMath>
                </a14:m>
                <a:r>
                  <a:rPr lang="en-US" sz="3300" dirty="0"/>
                  <a:t>: mean difference for the </a:t>
                </a:r>
                <a:r>
                  <a:rPr lang="en-US" sz="3300" dirty="0" err="1"/>
                  <a:t>i-</a:t>
                </a:r>
                <a:r>
                  <a:rPr lang="en-US" sz="3300" i="1" dirty="0" err="1"/>
                  <a:t>th</a:t>
                </a:r>
                <a:r>
                  <a:rPr lang="en-US" sz="3300" i="1" dirty="0"/>
                  <a:t> </a:t>
                </a:r>
                <a:r>
                  <a:rPr lang="en-US" sz="3300" dirty="0"/>
                  <a:t>study, for which N = 60</a:t>
                </a:r>
              </a:p>
              <a:p>
                <a:pPr marL="0" indent="0">
                  <a:buNone/>
                </a:pPr>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599440" y="1381760"/>
                <a:ext cx="11379200" cy="5476240"/>
              </a:xfrm>
              <a:blipFill>
                <a:blip r:embed="rId2"/>
                <a:stretch>
                  <a:fillRect t="-245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Equal study-size  </a:t>
            </a:r>
          </a:p>
        </p:txBody>
      </p:sp>
    </p:spTree>
    <p:extLst>
      <p:ext uri="{BB962C8B-B14F-4D97-AF65-F5344CB8AC3E}">
        <p14:creationId xmlns:p14="http://schemas.microsoft.com/office/powerpoint/2010/main" val="3169981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287760" cy="5476240"/>
              </a:xfrm>
            </p:spPr>
            <p:txBody>
              <a:bodyPr>
                <a:normAutofit/>
              </a:bodyPr>
              <a:lstStyle/>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i="1">
                            <a:latin typeface="Cambria Math" panose="02040503050406030204" pitchFamily="18" charset="0"/>
                          </a:rPr>
                          <m:t>𝑥</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dirty="0">
                            <a:latin typeface="Cambria Math" panose="02040503050406030204" pitchFamily="18" charset="0"/>
                          </a:rPr>
                          <m:t>x</m:t>
                        </m:r>
                      </m:e>
                      <m:sub>
                        <m:r>
                          <a:rPr lang="he-IL" sz="3600" dirty="0">
                            <a:latin typeface="Cambria Math" panose="02040503050406030204" pitchFamily="18" charset="0"/>
                          </a:rPr>
                          <m:t>𝑖</m:t>
                        </m:r>
                      </m:sub>
                    </m:sSub>
                  </m:oMath>
                </a14:m>
                <a:r>
                  <a:rPr lang="en-US" sz="3300" dirty="0"/>
                  <a:t>, having n=8 degrees of freedom.</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𝑦</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y</m:t>
                        </m:r>
                      </m:e>
                      <m:sub>
                        <m:r>
                          <a:rPr lang="he-IL" sz="3600" dirty="0">
                            <a:latin typeface="Cambria Math" panose="02040503050406030204" pitchFamily="18" charset="0"/>
                          </a:rPr>
                          <m:t>𝑖</m:t>
                        </m:r>
                      </m:sub>
                    </m:sSub>
                  </m:oMath>
                </a14:m>
                <a:r>
                  <a:rPr lang="en-US" sz="3300" dirty="0"/>
                  <a:t>, having n=18 degrees of freedom.</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𝑧</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z</m:t>
                        </m:r>
                      </m:e>
                      <m:sub>
                        <m:r>
                          <a:rPr lang="he-IL" sz="3600" dirty="0">
                            <a:latin typeface="Cambria Math" panose="02040503050406030204" pitchFamily="18" charset="0"/>
                          </a:rPr>
                          <m:t>𝑖</m:t>
                        </m:r>
                      </m:sub>
                    </m:sSub>
                  </m:oMath>
                </a14:m>
                <a:r>
                  <a:rPr lang="en-US" sz="3300" dirty="0"/>
                  <a:t>, having n=58 degrees of freedom.</a:t>
                </a:r>
              </a:p>
              <a:p>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287760" cy="5476240"/>
              </a:xfrm>
              <a:blipFill>
                <a:blip r:embed="rId2"/>
                <a:stretch>
                  <a:fillRect t="-189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Equal study-size  </a:t>
            </a:r>
          </a:p>
        </p:txBody>
      </p:sp>
    </p:spTree>
    <p:extLst>
      <p:ext uri="{BB962C8B-B14F-4D97-AF65-F5344CB8AC3E}">
        <p14:creationId xmlns:p14="http://schemas.microsoft.com/office/powerpoint/2010/main" val="3172731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033760" cy="5476240"/>
              </a:xfrm>
            </p:spPr>
            <p:txBody>
              <a:bodyPr>
                <a:normAutofit/>
              </a:bodyPr>
              <a:lstStyle/>
              <a:p>
                <a:endParaRPr lang="en-US" sz="3600" i="1" dirty="0">
                  <a:latin typeface="Cambria Math" panose="02040503050406030204" pitchFamily="18" charset="0"/>
                </a:endParaRPr>
              </a:p>
              <a:p>
                <a14:m>
                  <m:oMath xmlns:m="http://schemas.openxmlformats.org/officeDocument/2006/math">
                    <m:r>
                      <a:rPr lang="en-US" sz="3600" i="1">
                        <a:latin typeface="Cambria Math" panose="02040503050406030204" pitchFamily="18" charset="0"/>
                      </a:rPr>
                      <m:t>𝑄</m:t>
                    </m:r>
                    <m:r>
                      <a:rPr lang="en-US" sz="3600" b="0" i="1" baseline="-25000" smtClean="0">
                        <a:latin typeface="Cambria Math" panose="02040503050406030204" pitchFamily="18" charset="0"/>
                      </a:rPr>
                      <m:t>𝑌𝑒𝑙𝑙𝑜𝑤</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he-IL" sz="3600" dirty="0">
                                    <a:latin typeface="Cambria Math" panose="02040503050406030204" pitchFamily="18" charset="0"/>
                                  </a:rPr>
                                  <m:t>𝑥</m:t>
                                </m:r>
                              </m:e>
                              <m:sub>
                                <m:r>
                                  <a:rPr lang="he-IL" sz="3600" dirty="0">
                                    <a:latin typeface="Cambria Math" panose="02040503050406030204" pitchFamily="18" charset="0"/>
                                  </a:rPr>
                                  <m:t>𝑖</m:t>
                                </m:r>
                              </m:sub>
                            </m:sSub>
                            <m:r>
                              <a:rPr lang="he-IL" sz="3600"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i="1" dirty="0">
                                    <a:latin typeface="Cambria Math" panose="02040503050406030204" pitchFamily="18" charset="0"/>
                                  </a:rPr>
                                  <m:t>𝑥</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dirty="0"/>
              </a:p>
              <a:p>
                <a:pPr marL="0" indent="0">
                  <a:buNone/>
                </a:pPr>
                <a:endParaRPr lang="en-US" sz="3600" dirty="0"/>
              </a:p>
              <a:p>
                <a14:m>
                  <m:oMath xmlns:m="http://schemas.openxmlformats.org/officeDocument/2006/math">
                    <m:r>
                      <a:rPr lang="en-US" sz="3600" i="1">
                        <a:latin typeface="Cambria Math" panose="02040503050406030204" pitchFamily="18" charset="0"/>
                      </a:rPr>
                      <m:t>𝑄</m:t>
                    </m:r>
                    <m:r>
                      <a:rPr lang="en-US" sz="3600" i="1" baseline="-25000">
                        <a:latin typeface="Cambria Math" panose="02040503050406030204" pitchFamily="18" charset="0"/>
                      </a:rPr>
                      <m:t>𝑅𝑒𝑑</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en-US" sz="3600" b="0" i="1" dirty="0" smtClean="0">
                                    <a:latin typeface="Cambria Math" panose="02040503050406030204" pitchFamily="18" charset="0"/>
                                  </a:rPr>
                                  <m:t>𝑦</m:t>
                                </m:r>
                              </m:e>
                              <m:sub>
                                <m:r>
                                  <a:rPr lang="he-IL" sz="3600" i="1" dirty="0">
                                    <a:latin typeface="Cambria Math" panose="02040503050406030204" pitchFamily="18" charset="0"/>
                                  </a:rPr>
                                  <m:t>𝑖</m:t>
                                </m:r>
                              </m:sub>
                            </m:sSub>
                            <m:r>
                              <a:rPr lang="he-IL" sz="3600" i="1"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b="0" i="1" dirty="0" smtClean="0">
                                    <a:latin typeface="Cambria Math" panose="02040503050406030204" pitchFamily="18" charset="0"/>
                                  </a:rPr>
                                  <m:t>𝑦</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i="1" dirty="0">
                  <a:latin typeface="Cambria Math" panose="02040503050406030204" pitchFamily="18" charset="0"/>
                </a:endParaRPr>
              </a:p>
              <a:p>
                <a:pPr marL="0" indent="0">
                  <a:buNone/>
                </a:pPr>
                <a:endParaRPr lang="en-US" sz="3600" i="1" dirty="0">
                  <a:latin typeface="Cambria Math" panose="02040503050406030204" pitchFamily="18" charset="0"/>
                </a:endParaRPr>
              </a:p>
              <a:p>
                <a14:m>
                  <m:oMath xmlns:m="http://schemas.openxmlformats.org/officeDocument/2006/math">
                    <m:r>
                      <a:rPr lang="en-US" sz="3200" i="1">
                        <a:latin typeface="Cambria Math" panose="02040503050406030204" pitchFamily="18" charset="0"/>
                      </a:rPr>
                      <m:t>𝑄</m:t>
                    </m:r>
                    <m:r>
                      <a:rPr lang="en-US" sz="3200" b="0" i="1" baseline="-25000" smtClean="0">
                        <a:latin typeface="Cambria Math" panose="02040503050406030204" pitchFamily="18" charset="0"/>
                      </a:rPr>
                      <m:t>𝐵</m:t>
                    </m:r>
                    <m:r>
                      <a:rPr lang="en-US" sz="3200" i="1" baseline="-25000">
                        <a:latin typeface="Cambria Math" panose="02040503050406030204" pitchFamily="18" charset="0"/>
                      </a:rPr>
                      <m:t>𝑙</m:t>
                    </m:r>
                    <m:r>
                      <a:rPr lang="en-US" sz="3200" b="0" i="1" baseline="-25000" smtClean="0">
                        <a:latin typeface="Cambria Math" panose="02040503050406030204" pitchFamily="18" charset="0"/>
                      </a:rPr>
                      <m:t>𝑢𝑒</m:t>
                    </m:r>
                    <m:r>
                      <a:rPr lang="en-US" sz="3200" i="1">
                        <a:latin typeface="Cambria Math" panose="02040503050406030204" pitchFamily="18" charset="0"/>
                      </a:rPr>
                      <m:t>= </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𝑘</m:t>
                        </m:r>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he-IL" sz="3200" i="1" dirty="0">
                                    <a:latin typeface="Cambria Math" panose="02040503050406030204" pitchFamily="18" charset="0"/>
                                  </a:rPr>
                                </m:ctrlPr>
                              </m:sSubPr>
                              <m:e>
                                <m:r>
                                  <a:rPr lang="en-US" sz="3200" b="0" i="1" dirty="0" smtClean="0">
                                    <a:latin typeface="Cambria Math" panose="02040503050406030204" pitchFamily="18" charset="0"/>
                                  </a:rPr>
                                  <m:t>𝑧</m:t>
                                </m:r>
                              </m:e>
                              <m:sub>
                                <m:r>
                                  <a:rPr lang="he-IL" sz="3200" dirty="0">
                                    <a:latin typeface="Cambria Math" panose="02040503050406030204" pitchFamily="18" charset="0"/>
                                  </a:rPr>
                                  <m:t>𝑖</m:t>
                                </m:r>
                              </m:sub>
                            </m:sSub>
                            <m:r>
                              <a:rPr lang="he-IL" sz="3200"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b="0" i="1" dirty="0" smtClean="0">
                                    <a:latin typeface="Cambria Math" panose="02040503050406030204" pitchFamily="18" charset="0"/>
                                  </a:rPr>
                                  <m:t>𝑧</m:t>
                                </m:r>
                              </m:e>
                            </m:acc>
                            <m:r>
                              <a:rPr lang="en-US" sz="3200" i="1" dirty="0">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e>
                    </m:nary>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𝑠</m:t>
                        </m:r>
                      </m:e>
                      <m:sub>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r>
                      <a:rPr lang="en-US" sz="3200" i="1">
                        <a:latin typeface="Cambria Math" panose="02040503050406030204" pitchFamily="18" charset="0"/>
                      </a:rPr>
                      <m:t>]</m:t>
                    </m:r>
                  </m:oMath>
                </a14:m>
                <a:endParaRPr lang="en-US" sz="3200" dirty="0"/>
              </a:p>
              <a:p>
                <a:pPr marL="0" indent="0">
                  <a:buNone/>
                </a:pPr>
                <a:endParaRPr lang="en-US" sz="3300"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033760" cy="5476240"/>
              </a:xfrm>
              <a:blipFill>
                <a:blip r:embed="rId2"/>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Equal study-size  </a:t>
            </a:r>
          </a:p>
        </p:txBody>
      </p:sp>
      <p:sp>
        <p:nvSpPr>
          <p:cNvPr id="7" name="TextBox 6">
            <a:extLst>
              <a:ext uri="{FF2B5EF4-FFF2-40B4-BE49-F238E27FC236}">
                <a16:creationId xmlns:a16="http://schemas.microsoft.com/office/drawing/2014/main" id="{A458F13B-6AEB-4F9A-B95F-61585DAC7798}"/>
              </a:ext>
            </a:extLst>
          </p:cNvPr>
          <p:cNvSpPr txBox="1"/>
          <p:nvPr/>
        </p:nvSpPr>
        <p:spPr>
          <a:xfrm>
            <a:off x="9032240" y="5883573"/>
            <a:ext cx="2641600" cy="954107"/>
          </a:xfrm>
          <a:prstGeom prst="rect">
            <a:avLst/>
          </a:prstGeom>
          <a:noFill/>
        </p:spPr>
        <p:txBody>
          <a:bodyPr wrap="square" rtlCol="0">
            <a:spAutoFit/>
          </a:bodyPr>
          <a:lstStyle/>
          <a:p>
            <a:r>
              <a:rPr lang="en-US" sz="2800" i="1" dirty="0">
                <a:latin typeface="Cambria Math" panose="02040503050406030204" pitchFamily="18" charset="0"/>
              </a:rPr>
              <a:t>k ∈ {3,10,30}</a:t>
            </a:r>
          </a:p>
          <a:p>
            <a:endParaRPr lang="en-US" sz="2800" dirty="0"/>
          </a:p>
        </p:txBody>
      </p:sp>
    </p:spTree>
    <p:extLst>
      <p:ext uri="{BB962C8B-B14F-4D97-AF65-F5344CB8AC3E}">
        <p14:creationId xmlns:p14="http://schemas.microsoft.com/office/powerpoint/2010/main" val="2704527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5DA74-1D9B-402A-9043-CD6ECA398A7B}"/>
              </a:ext>
            </a:extLst>
          </p:cNvPr>
          <p:cNvPicPr>
            <a:picLocks noChangeAspect="1"/>
          </p:cNvPicPr>
          <p:nvPr/>
        </p:nvPicPr>
        <p:blipFill rotWithShape="1">
          <a:blip r:embed="rId2"/>
          <a:srcRect b="5806"/>
          <a:stretch/>
        </p:blipFill>
        <p:spPr>
          <a:xfrm>
            <a:off x="0" y="0"/>
            <a:ext cx="9165172" cy="653288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83008" y="882134"/>
            <a:ext cx="2631440" cy="999252"/>
            <a:chOff x="6827520" y="821174"/>
            <a:chExt cx="2631440" cy="99925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397760" cy="369332"/>
            </a:xfrm>
            <a:prstGeom prst="rect">
              <a:avLst/>
            </a:prstGeom>
            <a:noFill/>
          </p:spPr>
          <p:txBody>
            <a:bodyPr wrap="square" rtlCol="0">
              <a:spAutoFit/>
            </a:bodyPr>
            <a:lstStyle/>
            <a:p>
              <a:r>
                <a:rPr lang="en-US" dirty="0"/>
                <a:t>All studies – 60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1125974"/>
              <a:ext cx="2397760" cy="369332"/>
            </a:xfrm>
            <a:prstGeom prst="rect">
              <a:avLst/>
            </a:prstGeom>
            <a:noFill/>
          </p:spPr>
          <p:txBody>
            <a:bodyPr wrap="square" rtlCol="0">
              <a:spAutoFit/>
            </a:bodyPr>
            <a:lstStyle/>
            <a:p>
              <a:r>
                <a:rPr lang="en-US" dirty="0"/>
                <a:t>All studies – 20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69332"/>
            </a:xfrm>
            <a:prstGeom prst="rect">
              <a:avLst/>
            </a:prstGeom>
            <a:noFill/>
          </p:spPr>
          <p:txBody>
            <a:bodyPr wrap="square" rtlCol="0">
              <a:spAutoFit/>
            </a:bodyPr>
            <a:lstStyle/>
            <a:p>
              <a:r>
                <a:rPr lang="en-US" dirty="0"/>
                <a:t>All studies – 10 obs.</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63258"/>
            <a:chOff x="8849361" y="294640"/>
            <a:chExt cx="3180080" cy="1563258"/>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58646"/>
              <a:ext cx="2639073" cy="999252"/>
              <a:chOff x="6827520" y="807846"/>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897329"/>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2289"/>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07846"/>
                <a:ext cx="2397760" cy="369332"/>
              </a:xfrm>
              <a:prstGeom prst="rect">
                <a:avLst/>
              </a:prstGeom>
              <a:noFill/>
            </p:spPr>
            <p:txBody>
              <a:bodyPr wrap="square" rtlCol="0">
                <a:spAutoFit/>
              </a:bodyPr>
              <a:lstStyle/>
              <a:p>
                <a:r>
                  <a:rPr lang="en-US" dirty="0"/>
                  <a:t>5.6%</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6.5%</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37766"/>
                <a:ext cx="2397760" cy="369332"/>
              </a:xfrm>
              <a:prstGeom prst="rect">
                <a:avLst/>
              </a:prstGeom>
              <a:noFill/>
            </p:spPr>
            <p:txBody>
              <a:bodyPr wrap="square" rtlCol="0">
                <a:spAutoFit/>
              </a:bodyPr>
              <a:lstStyle/>
              <a:p>
                <a:r>
                  <a:rPr lang="en-US" dirty="0"/>
                  <a:t>9.3%</a:t>
                </a:r>
              </a:p>
            </p:txBody>
          </p:sp>
        </p:grpSp>
      </p:grpSp>
    </p:spTree>
    <p:extLst>
      <p:ext uri="{BB962C8B-B14F-4D97-AF65-F5344CB8AC3E}">
        <p14:creationId xmlns:p14="http://schemas.microsoft.com/office/powerpoint/2010/main" val="8928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9097CD-D159-45E6-B411-9235821F1250}"/>
              </a:ext>
            </a:extLst>
          </p:cNvPr>
          <p:cNvPicPr>
            <a:picLocks noChangeAspect="1"/>
          </p:cNvPicPr>
          <p:nvPr/>
        </p:nvPicPr>
        <p:blipFill rotWithShape="1">
          <a:blip r:embed="rId2"/>
          <a:srcRect l="225" t="-282" r="-225" b="7167"/>
          <a:stretch/>
        </p:blipFill>
        <p:spPr>
          <a:xfrm>
            <a:off x="0" y="0"/>
            <a:ext cx="9170530" cy="6461760"/>
          </a:xfrm>
          <a:prstGeom prst="rect">
            <a:avLst/>
          </a:prstGeom>
        </p:spPr>
      </p:pic>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6.5%</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9.6%</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16.6%</a:t>
                </a:r>
              </a:p>
            </p:txBody>
          </p:sp>
        </p:grpSp>
      </p:grpSp>
      <p:grpSp>
        <p:nvGrpSpPr>
          <p:cNvPr id="14" name="Group 13">
            <a:extLst>
              <a:ext uri="{FF2B5EF4-FFF2-40B4-BE49-F238E27FC236}">
                <a16:creationId xmlns:a16="http://schemas.microsoft.com/office/drawing/2014/main" id="{6F8D5C85-C4E7-404E-B9F7-0AB3D87F2777}"/>
              </a:ext>
            </a:extLst>
          </p:cNvPr>
          <p:cNvGrpSpPr/>
          <p:nvPr/>
        </p:nvGrpSpPr>
        <p:grpSpPr>
          <a:xfrm>
            <a:off x="6383007" y="912614"/>
            <a:ext cx="2631440" cy="999252"/>
            <a:chOff x="6827520" y="821174"/>
            <a:chExt cx="2631440" cy="99925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397760" cy="369332"/>
            </a:xfrm>
            <a:prstGeom prst="rect">
              <a:avLst/>
            </a:prstGeom>
            <a:noFill/>
          </p:spPr>
          <p:txBody>
            <a:bodyPr wrap="square" rtlCol="0">
              <a:spAutoFit/>
            </a:bodyPr>
            <a:lstStyle/>
            <a:p>
              <a:r>
                <a:rPr lang="en-US" dirty="0"/>
                <a:t>All studies – 60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1125974"/>
              <a:ext cx="2397760" cy="369332"/>
            </a:xfrm>
            <a:prstGeom prst="rect">
              <a:avLst/>
            </a:prstGeom>
            <a:noFill/>
          </p:spPr>
          <p:txBody>
            <a:bodyPr wrap="square" rtlCol="0">
              <a:spAutoFit/>
            </a:bodyPr>
            <a:lstStyle/>
            <a:p>
              <a:r>
                <a:rPr lang="en-US" dirty="0"/>
                <a:t>All studies – 20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69332"/>
            </a:xfrm>
            <a:prstGeom prst="rect">
              <a:avLst/>
            </a:prstGeom>
            <a:noFill/>
          </p:spPr>
          <p:txBody>
            <a:bodyPr wrap="square" rtlCol="0">
              <a:spAutoFit/>
            </a:bodyPr>
            <a:lstStyle/>
            <a:p>
              <a:r>
                <a:rPr lang="en-US" dirty="0"/>
                <a:t>All studies – 10 obs.</a:t>
              </a:r>
            </a:p>
          </p:txBody>
        </p:sp>
      </p:grpSp>
    </p:spTree>
    <p:extLst>
      <p:ext uri="{BB962C8B-B14F-4D97-AF65-F5344CB8AC3E}">
        <p14:creationId xmlns:p14="http://schemas.microsoft.com/office/powerpoint/2010/main" val="189742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AA22E-040C-474D-8041-3B54040CB60B}"/>
              </a:ext>
            </a:extLst>
          </p:cNvPr>
          <p:cNvPicPr>
            <a:picLocks noChangeAspect="1"/>
          </p:cNvPicPr>
          <p:nvPr/>
        </p:nvPicPr>
        <p:blipFill rotWithShape="1">
          <a:blip r:embed="rId2"/>
          <a:srcRect b="6198"/>
          <a:stretch/>
        </p:blipFill>
        <p:spPr>
          <a:xfrm>
            <a:off x="0" y="0"/>
            <a:ext cx="9103360" cy="646176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83007" y="882134"/>
            <a:ext cx="2631440" cy="999252"/>
            <a:chOff x="6827520" y="821174"/>
            <a:chExt cx="2631440" cy="99925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397760" cy="369332"/>
            </a:xfrm>
            <a:prstGeom prst="rect">
              <a:avLst/>
            </a:prstGeom>
            <a:noFill/>
          </p:spPr>
          <p:txBody>
            <a:bodyPr wrap="square" rtlCol="0">
              <a:spAutoFit/>
            </a:bodyPr>
            <a:lstStyle/>
            <a:p>
              <a:r>
                <a:rPr lang="en-US" dirty="0"/>
                <a:t>All studies – 60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1125974"/>
              <a:ext cx="2397760" cy="369332"/>
            </a:xfrm>
            <a:prstGeom prst="rect">
              <a:avLst/>
            </a:prstGeom>
            <a:noFill/>
          </p:spPr>
          <p:txBody>
            <a:bodyPr wrap="square" rtlCol="0">
              <a:spAutoFit/>
            </a:bodyPr>
            <a:lstStyle/>
            <a:p>
              <a:r>
                <a:rPr lang="en-US" dirty="0"/>
                <a:t>All studies – 20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69332"/>
            </a:xfrm>
            <a:prstGeom prst="rect">
              <a:avLst/>
            </a:prstGeom>
            <a:noFill/>
          </p:spPr>
          <p:txBody>
            <a:bodyPr wrap="square" rtlCol="0">
              <a:spAutoFit/>
            </a:bodyPr>
            <a:lstStyle/>
            <a:p>
              <a:r>
                <a:rPr lang="en-US" dirty="0"/>
                <a:t>All studies – 10 obs.</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7.4%</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14.6%</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31.2%</a:t>
                </a:r>
              </a:p>
            </p:txBody>
          </p:sp>
        </p:grpSp>
      </p:grpSp>
    </p:spTree>
    <p:extLst>
      <p:ext uri="{BB962C8B-B14F-4D97-AF65-F5344CB8AC3E}">
        <p14:creationId xmlns:p14="http://schemas.microsoft.com/office/powerpoint/2010/main" val="112789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233680" y="995680"/>
            <a:ext cx="11551920" cy="5862320"/>
          </a:xfrm>
        </p:spPr>
        <p:txBody>
          <a:bodyPr>
            <a:normAutofit/>
          </a:bodyPr>
          <a:lstStyle/>
          <a:p>
            <a:pPr>
              <a:lnSpc>
                <a:spcPct val="120000"/>
              </a:lnSpc>
            </a:pPr>
            <a:r>
              <a:rPr lang="en-US" sz="3600" dirty="0">
                <a:cs typeface="Calibri" panose="020F0502020204030204" pitchFamily="34" charset="0"/>
              </a:rPr>
              <a:t>For the next three simulations, each “Q” was calculated as the sum of squares of T-distributed random variables, with half the variables having small sample sizes and the other half having large sample sizes.</a:t>
            </a:r>
            <a:endParaRPr lang="en-US" i="1" dirty="0">
              <a:latin typeface="Cambria Math" panose="02040503050406030204" pitchFamily="18" charset="0"/>
            </a:endParaRPr>
          </a:p>
          <a:p>
            <a:endParaRPr lang="en-US" sz="3300" i="1" dirty="0">
              <a:latin typeface="Cambria Math" panose="02040503050406030204" pitchFamily="18" charset="0"/>
            </a:endParaRPr>
          </a:p>
          <a:p>
            <a:pPr>
              <a:lnSpc>
                <a:spcPct val="120000"/>
              </a:lnSpc>
            </a:pPr>
            <a:r>
              <a:rPr lang="en-US" sz="3200" dirty="0">
                <a:cs typeface="Calibri" panose="020F0502020204030204" pitchFamily="34" charset="0"/>
              </a:rPr>
              <a:t>This scenario is comparable to meta-analyses in which about half the studies have small sample sizes.</a:t>
            </a:r>
            <a:endParaRPr lang="en-US" sz="3200" i="1" dirty="0">
              <a:latin typeface="Cambria Math" panose="02040503050406030204" pitchFamily="18" charset="0"/>
              <a:cs typeface="Calibri" panose="020F0502020204030204" pitchFamily="34" charset="0"/>
            </a:endParaRPr>
          </a:p>
          <a:p>
            <a:endParaRPr lang="en-US" sz="3300" dirty="0"/>
          </a:p>
          <a:p>
            <a:pPr marL="0" indent="0">
              <a:buNone/>
            </a:pPr>
            <a:endParaRPr lang="en-US" sz="3300" dirty="0"/>
          </a:p>
        </p:txBody>
      </p:sp>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76200" y="0"/>
            <a:ext cx="10515600" cy="1325563"/>
          </a:xfrm>
        </p:spPr>
        <p:txBody>
          <a:bodyPr/>
          <a:lstStyle/>
          <a:p>
            <a:r>
              <a:rPr lang="en-US" dirty="0"/>
              <a:t>Half and half study-sizes  </a:t>
            </a:r>
          </a:p>
        </p:txBody>
      </p:sp>
    </p:spTree>
    <p:extLst>
      <p:ext uri="{BB962C8B-B14F-4D97-AF65-F5344CB8AC3E}">
        <p14:creationId xmlns:p14="http://schemas.microsoft.com/office/powerpoint/2010/main" val="4219507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599440" y="1381760"/>
                <a:ext cx="11379200" cy="5476240"/>
              </a:xfrm>
            </p:spPr>
            <p:txBody>
              <a:bodyPr>
                <a:normAutofit/>
              </a:bodyPr>
              <a:lstStyle/>
              <a:p>
                <a14:m>
                  <m:oMath xmlns:m="http://schemas.openxmlformats.org/officeDocument/2006/math">
                    <m:sSub>
                      <m:sSubPr>
                        <m:ctrlPr>
                          <a:rPr lang="he-IL" sz="3200" i="1" dirty="0" smtClean="0">
                            <a:latin typeface="Cambria Math" panose="02040503050406030204" pitchFamily="18" charset="0"/>
                          </a:rPr>
                        </m:ctrlPr>
                      </m:sSubPr>
                      <m:e>
                        <m:r>
                          <m:rPr>
                            <m:sty m:val="p"/>
                          </m:rPr>
                          <a:rPr lang="en-US" sz="3200" b="0" i="0" dirty="0" smtClean="0">
                            <a:latin typeface="Cambria Math" panose="02040503050406030204" pitchFamily="18" charset="0"/>
                          </a:rPr>
                          <m:t>x</m:t>
                        </m:r>
                      </m:e>
                      <m:sub>
                        <m:r>
                          <a:rPr lang="he-IL" sz="3200" dirty="0">
                            <a:latin typeface="Cambria Math" panose="02040503050406030204" pitchFamily="18" charset="0"/>
                          </a:rPr>
                          <m:t>𝑖</m:t>
                        </m:r>
                      </m:sub>
                    </m:sSub>
                  </m:oMath>
                </a14:m>
                <a:r>
                  <a:rPr lang="en-US" sz="3300" dirty="0"/>
                  <a:t>: mean difference for the </a:t>
                </a:r>
                <a:r>
                  <a:rPr lang="en-US" sz="3300" dirty="0" err="1"/>
                  <a:t>i-</a:t>
                </a:r>
                <a:r>
                  <a:rPr lang="en-US" sz="3300" i="1" dirty="0" err="1"/>
                  <a:t>th</a:t>
                </a:r>
                <a:r>
                  <a:rPr lang="en-US" sz="3300" i="1" dirty="0"/>
                  <a:t> </a:t>
                </a:r>
                <a:r>
                  <a:rPr lang="en-US" sz="3300" dirty="0"/>
                  <a:t>study. Half of the studies use N=10 and the rest use N = 200.</a:t>
                </a:r>
              </a:p>
              <a:p>
                <a:endParaRPr lang="en-US" sz="3300" i="1" dirty="0"/>
              </a:p>
              <a:p>
                <a14:m>
                  <m:oMath xmlns:m="http://schemas.openxmlformats.org/officeDocument/2006/math">
                    <m:sSub>
                      <m:sSubPr>
                        <m:ctrlPr>
                          <a:rPr lang="he-IL" i="1" dirty="0">
                            <a:latin typeface="Cambria Math" panose="02040503050406030204" pitchFamily="18" charset="0"/>
                          </a:rPr>
                        </m:ctrlPr>
                      </m:sSubPr>
                      <m:e>
                        <m:r>
                          <m:rPr>
                            <m:sty m:val="p"/>
                          </m:rPr>
                          <a:rPr lang="en-US" b="0" i="0" dirty="0" smtClean="0">
                            <a:latin typeface="Cambria Math" panose="02040503050406030204" pitchFamily="18" charset="0"/>
                          </a:rPr>
                          <m:t>y</m:t>
                        </m:r>
                      </m:e>
                      <m:sub>
                        <m:r>
                          <a:rPr lang="he-IL" dirty="0">
                            <a:latin typeface="Cambria Math" panose="02040503050406030204" pitchFamily="18" charset="0"/>
                          </a:rPr>
                          <m:t>𝑖</m:t>
                        </m:r>
                      </m:sub>
                    </m:sSub>
                  </m:oMath>
                </a14:m>
                <a:r>
                  <a:rPr lang="en-US" sz="3200" dirty="0"/>
                  <a:t>: mean difference for the </a:t>
                </a:r>
                <a:r>
                  <a:rPr lang="en-US" sz="3200" dirty="0" err="1"/>
                  <a:t>i-</a:t>
                </a:r>
                <a:r>
                  <a:rPr lang="en-US" sz="3200" i="1" dirty="0" err="1"/>
                  <a:t>th</a:t>
                </a:r>
                <a:r>
                  <a:rPr lang="en-US" sz="3200" i="1" dirty="0"/>
                  <a:t> </a:t>
                </a:r>
                <a:r>
                  <a:rPr lang="en-US" sz="3200" dirty="0"/>
                  <a:t>study. Half of the studies use   N=20 and the rest use N = 200.</a:t>
                </a:r>
                <a:endParaRPr lang="en-US" sz="3300" dirty="0"/>
              </a:p>
              <a:p>
                <a:endParaRPr lang="en-US" sz="3300" i="1" dirty="0"/>
              </a:p>
              <a:p>
                <a14:m>
                  <m:oMath xmlns:m="http://schemas.openxmlformats.org/officeDocument/2006/math">
                    <m:sSub>
                      <m:sSubPr>
                        <m:ctrlPr>
                          <a:rPr lang="he-IL" i="1" dirty="0">
                            <a:latin typeface="Cambria Math" panose="02040503050406030204" pitchFamily="18" charset="0"/>
                          </a:rPr>
                        </m:ctrlPr>
                      </m:sSubPr>
                      <m:e>
                        <m:r>
                          <m:rPr>
                            <m:sty m:val="p"/>
                          </m:rPr>
                          <a:rPr lang="en-US" b="0" i="0" dirty="0" smtClean="0">
                            <a:latin typeface="Cambria Math" panose="02040503050406030204" pitchFamily="18" charset="0"/>
                          </a:rPr>
                          <m:t>z</m:t>
                        </m:r>
                      </m:e>
                      <m:sub>
                        <m:r>
                          <a:rPr lang="he-IL" dirty="0">
                            <a:latin typeface="Cambria Math" panose="02040503050406030204" pitchFamily="18" charset="0"/>
                          </a:rPr>
                          <m:t>𝑖</m:t>
                        </m:r>
                      </m:sub>
                    </m:sSub>
                  </m:oMath>
                </a14:m>
                <a:r>
                  <a:rPr lang="en-US" sz="3200" dirty="0"/>
                  <a:t>: mean difference for the </a:t>
                </a:r>
                <a:r>
                  <a:rPr lang="en-US" sz="3200" dirty="0" err="1"/>
                  <a:t>i-</a:t>
                </a:r>
                <a:r>
                  <a:rPr lang="en-US" sz="3200" i="1" dirty="0" err="1"/>
                  <a:t>th</a:t>
                </a:r>
                <a:r>
                  <a:rPr lang="en-US" sz="3200" i="1" dirty="0"/>
                  <a:t> </a:t>
                </a:r>
                <a:r>
                  <a:rPr lang="en-US" sz="3200" dirty="0"/>
                  <a:t>study. Half of the studies use   N=60 and the rest use N = 200.</a:t>
                </a:r>
              </a:p>
              <a:p>
                <a:pPr marL="0" indent="0">
                  <a:buNone/>
                </a:pPr>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599440" y="1381760"/>
                <a:ext cx="11379200" cy="5476240"/>
              </a:xfrm>
              <a:blipFill>
                <a:blip r:embed="rId2"/>
                <a:stretch>
                  <a:fillRect t="-245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Half and half study-sizes </a:t>
            </a:r>
          </a:p>
        </p:txBody>
      </p:sp>
    </p:spTree>
    <p:extLst>
      <p:ext uri="{BB962C8B-B14F-4D97-AF65-F5344CB8AC3E}">
        <p14:creationId xmlns:p14="http://schemas.microsoft.com/office/powerpoint/2010/main" val="118193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287760" cy="5476240"/>
              </a:xfrm>
            </p:spPr>
            <p:txBody>
              <a:bodyPr>
                <a:normAutofit lnSpcReduction="10000"/>
              </a:bodyPr>
              <a:lstStyle/>
              <a:p>
                <a14:m>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𝑠</m:t>
                        </m:r>
                      </m:e>
                      <m:sub>
                        <m:r>
                          <a:rPr lang="en-US" sz="3200" i="1">
                            <a:latin typeface="Cambria Math" panose="02040503050406030204" pitchFamily="18" charset="0"/>
                          </a:rPr>
                          <m:t>𝑥</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dirty="0">
                            <a:latin typeface="Cambria Math" panose="02040503050406030204" pitchFamily="18" charset="0"/>
                          </a:rPr>
                          <m:t>x</m:t>
                        </m:r>
                      </m:e>
                      <m:sub>
                        <m:r>
                          <a:rPr lang="he-IL" sz="3600" dirty="0">
                            <a:latin typeface="Cambria Math" panose="02040503050406030204" pitchFamily="18" charset="0"/>
                          </a:rPr>
                          <m:t>𝑖</m:t>
                        </m:r>
                      </m:sub>
                    </m:sSub>
                    <m:r>
                      <a:rPr lang="en-US" sz="3600" b="0" i="0" dirty="0" smtClean="0">
                        <a:latin typeface="Cambria Math" panose="02040503050406030204" pitchFamily="18" charset="0"/>
                      </a:rPr>
                      <m:t>. </m:t>
                    </m:r>
                  </m:oMath>
                </a14:m>
                <a:r>
                  <a:rPr lang="en-US" sz="3300" dirty="0"/>
                  <a:t>Half of the sample variances have n=8 degrees of freedom and the rest have n=198 degrees of freedom .</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𝑦</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y</m:t>
                        </m:r>
                      </m:e>
                      <m:sub>
                        <m:r>
                          <a:rPr lang="he-IL" sz="3600" dirty="0">
                            <a:latin typeface="Cambria Math" panose="02040503050406030204" pitchFamily="18" charset="0"/>
                          </a:rPr>
                          <m:t>𝑖</m:t>
                        </m:r>
                      </m:sub>
                    </m:sSub>
                  </m:oMath>
                </a14:m>
                <a:r>
                  <a:rPr lang="en-US" sz="3300" dirty="0"/>
                  <a:t>.</a:t>
                </a:r>
                <a:r>
                  <a:rPr lang="en-US" sz="3600" dirty="0"/>
                  <a:t> </a:t>
                </a:r>
                <a:r>
                  <a:rPr lang="en-US" sz="3300" dirty="0"/>
                  <a:t>Half of the sample variances have n=18 degrees of freedom and the rest have n=198 degrees of freedom .</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𝑧</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z</m:t>
                        </m:r>
                      </m:e>
                      <m:sub>
                        <m:r>
                          <a:rPr lang="he-IL" sz="3600" dirty="0">
                            <a:latin typeface="Cambria Math" panose="02040503050406030204" pitchFamily="18" charset="0"/>
                          </a:rPr>
                          <m:t>𝑖</m:t>
                        </m:r>
                      </m:sub>
                    </m:sSub>
                    <m:r>
                      <a:rPr lang="en-US" sz="3600" b="0" i="1" dirty="0" smtClean="0">
                        <a:latin typeface="Cambria Math" panose="02040503050406030204" pitchFamily="18" charset="0"/>
                      </a:rPr>
                      <m:t>.</m:t>
                    </m:r>
                  </m:oMath>
                </a14:m>
                <a:r>
                  <a:rPr lang="en-US" sz="3300" dirty="0"/>
                  <a:t> Half of the sample variances have n=58 degrees of freedom and the rest have n=198 degrees of freedom .</a:t>
                </a:r>
              </a:p>
              <a:p>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287760" cy="5476240"/>
              </a:xfrm>
              <a:blipFill>
                <a:blip r:embed="rId2"/>
                <a:stretch>
                  <a:fillRect t="-267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Half and half study-sizes </a:t>
            </a:r>
          </a:p>
        </p:txBody>
      </p:sp>
    </p:spTree>
    <p:extLst>
      <p:ext uri="{BB962C8B-B14F-4D97-AF65-F5344CB8AC3E}">
        <p14:creationId xmlns:p14="http://schemas.microsoft.com/office/powerpoint/2010/main" val="4034720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033760" cy="5476240"/>
              </a:xfrm>
            </p:spPr>
            <p:txBody>
              <a:bodyPr>
                <a:normAutofit/>
              </a:bodyPr>
              <a:lstStyle/>
              <a:p>
                <a:endParaRPr lang="en-US" sz="3600" i="1" dirty="0">
                  <a:latin typeface="Cambria Math" panose="02040503050406030204" pitchFamily="18" charset="0"/>
                </a:endParaRPr>
              </a:p>
              <a:p>
                <a14:m>
                  <m:oMath xmlns:m="http://schemas.openxmlformats.org/officeDocument/2006/math">
                    <m:r>
                      <a:rPr lang="en-US" sz="3600" i="1">
                        <a:latin typeface="Cambria Math" panose="02040503050406030204" pitchFamily="18" charset="0"/>
                      </a:rPr>
                      <m:t>𝑄</m:t>
                    </m:r>
                    <m:r>
                      <a:rPr lang="en-US" sz="3600" b="0" i="1" baseline="-25000" smtClean="0">
                        <a:latin typeface="Cambria Math" panose="02040503050406030204" pitchFamily="18" charset="0"/>
                      </a:rPr>
                      <m:t>𝑌𝑒𝑙𝑙𝑜𝑤</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he-IL" sz="3600" dirty="0">
                                    <a:latin typeface="Cambria Math" panose="02040503050406030204" pitchFamily="18" charset="0"/>
                                  </a:rPr>
                                  <m:t>𝑥</m:t>
                                </m:r>
                              </m:e>
                              <m:sub>
                                <m:r>
                                  <a:rPr lang="he-IL" sz="3600" dirty="0">
                                    <a:latin typeface="Cambria Math" panose="02040503050406030204" pitchFamily="18" charset="0"/>
                                  </a:rPr>
                                  <m:t>𝑖</m:t>
                                </m:r>
                              </m:sub>
                            </m:sSub>
                            <m:r>
                              <a:rPr lang="he-IL" sz="3600"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i="1" dirty="0">
                                    <a:latin typeface="Cambria Math" panose="02040503050406030204" pitchFamily="18" charset="0"/>
                                  </a:rPr>
                                  <m:t>𝑥</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dirty="0"/>
              </a:p>
              <a:p>
                <a:pPr marL="0" indent="0">
                  <a:buNone/>
                </a:pPr>
                <a:endParaRPr lang="en-US" sz="3600" dirty="0"/>
              </a:p>
              <a:p>
                <a14:m>
                  <m:oMath xmlns:m="http://schemas.openxmlformats.org/officeDocument/2006/math">
                    <m:r>
                      <a:rPr lang="en-US" sz="3600" i="1">
                        <a:latin typeface="Cambria Math" panose="02040503050406030204" pitchFamily="18" charset="0"/>
                      </a:rPr>
                      <m:t>𝑄</m:t>
                    </m:r>
                    <m:r>
                      <a:rPr lang="en-US" sz="3600" i="1" baseline="-25000">
                        <a:latin typeface="Cambria Math" panose="02040503050406030204" pitchFamily="18" charset="0"/>
                      </a:rPr>
                      <m:t>𝑅𝑒𝑑</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en-US" sz="3600" b="0" i="1" dirty="0" smtClean="0">
                                    <a:latin typeface="Cambria Math" panose="02040503050406030204" pitchFamily="18" charset="0"/>
                                  </a:rPr>
                                  <m:t>𝑦</m:t>
                                </m:r>
                              </m:e>
                              <m:sub>
                                <m:r>
                                  <a:rPr lang="he-IL" sz="3600" i="1" dirty="0">
                                    <a:latin typeface="Cambria Math" panose="02040503050406030204" pitchFamily="18" charset="0"/>
                                  </a:rPr>
                                  <m:t>𝑖</m:t>
                                </m:r>
                              </m:sub>
                            </m:sSub>
                            <m:r>
                              <a:rPr lang="he-IL" sz="3600" i="1"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b="0" i="1" dirty="0" smtClean="0">
                                    <a:latin typeface="Cambria Math" panose="02040503050406030204" pitchFamily="18" charset="0"/>
                                  </a:rPr>
                                  <m:t>𝑦</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i="1" dirty="0">
                  <a:latin typeface="Cambria Math" panose="02040503050406030204" pitchFamily="18" charset="0"/>
                </a:endParaRPr>
              </a:p>
              <a:p>
                <a:pPr marL="0" indent="0">
                  <a:buNone/>
                </a:pPr>
                <a:endParaRPr lang="en-US" sz="3600" i="1" dirty="0">
                  <a:latin typeface="Cambria Math" panose="02040503050406030204" pitchFamily="18" charset="0"/>
                </a:endParaRPr>
              </a:p>
              <a:p>
                <a14:m>
                  <m:oMath xmlns:m="http://schemas.openxmlformats.org/officeDocument/2006/math">
                    <m:r>
                      <a:rPr lang="en-US" sz="3200" i="1">
                        <a:latin typeface="Cambria Math" panose="02040503050406030204" pitchFamily="18" charset="0"/>
                      </a:rPr>
                      <m:t>𝑄</m:t>
                    </m:r>
                    <m:r>
                      <a:rPr lang="en-US" sz="3200" b="0" i="1" baseline="-25000" smtClean="0">
                        <a:latin typeface="Cambria Math" panose="02040503050406030204" pitchFamily="18" charset="0"/>
                      </a:rPr>
                      <m:t>𝐵</m:t>
                    </m:r>
                    <m:r>
                      <a:rPr lang="en-US" sz="3200" i="1" baseline="-25000">
                        <a:latin typeface="Cambria Math" panose="02040503050406030204" pitchFamily="18" charset="0"/>
                      </a:rPr>
                      <m:t>𝑙</m:t>
                    </m:r>
                    <m:r>
                      <a:rPr lang="en-US" sz="3200" b="0" i="1" baseline="-25000" smtClean="0">
                        <a:latin typeface="Cambria Math" panose="02040503050406030204" pitchFamily="18" charset="0"/>
                      </a:rPr>
                      <m:t>𝑢𝑒</m:t>
                    </m:r>
                    <m:r>
                      <a:rPr lang="en-US" sz="3200" i="1">
                        <a:latin typeface="Cambria Math" panose="02040503050406030204" pitchFamily="18" charset="0"/>
                      </a:rPr>
                      <m:t>= </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𝑘</m:t>
                        </m:r>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he-IL" sz="3200" i="1" dirty="0">
                                    <a:latin typeface="Cambria Math" panose="02040503050406030204" pitchFamily="18" charset="0"/>
                                  </a:rPr>
                                </m:ctrlPr>
                              </m:sSubPr>
                              <m:e>
                                <m:r>
                                  <a:rPr lang="en-US" sz="3200" b="0" i="1" dirty="0" smtClean="0">
                                    <a:latin typeface="Cambria Math" panose="02040503050406030204" pitchFamily="18" charset="0"/>
                                  </a:rPr>
                                  <m:t>𝑧</m:t>
                                </m:r>
                              </m:e>
                              <m:sub>
                                <m:r>
                                  <a:rPr lang="he-IL" sz="3200" dirty="0">
                                    <a:latin typeface="Cambria Math" panose="02040503050406030204" pitchFamily="18" charset="0"/>
                                  </a:rPr>
                                  <m:t>𝑖</m:t>
                                </m:r>
                              </m:sub>
                            </m:sSub>
                            <m:r>
                              <a:rPr lang="he-IL" sz="3200"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b="0" i="1" dirty="0" smtClean="0">
                                    <a:latin typeface="Cambria Math" panose="02040503050406030204" pitchFamily="18" charset="0"/>
                                  </a:rPr>
                                  <m:t>𝑧</m:t>
                                </m:r>
                              </m:e>
                            </m:acc>
                            <m:r>
                              <a:rPr lang="en-US" sz="3200" i="1" dirty="0">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e>
                    </m:nary>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𝑠</m:t>
                        </m:r>
                      </m:e>
                      <m:sub>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r>
                      <a:rPr lang="en-US" sz="3200" i="1">
                        <a:latin typeface="Cambria Math" panose="02040503050406030204" pitchFamily="18" charset="0"/>
                      </a:rPr>
                      <m:t>]</m:t>
                    </m:r>
                  </m:oMath>
                </a14:m>
                <a:endParaRPr lang="en-US" sz="3200" dirty="0"/>
              </a:p>
              <a:p>
                <a:pPr marL="0" indent="0">
                  <a:buNone/>
                </a:pPr>
                <a:endParaRPr lang="en-US" sz="3300"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033760" cy="5476240"/>
              </a:xfrm>
              <a:blipFill>
                <a:blip r:embed="rId2"/>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Half and half study-sizes </a:t>
            </a:r>
          </a:p>
        </p:txBody>
      </p:sp>
      <p:sp>
        <p:nvSpPr>
          <p:cNvPr id="7" name="TextBox 6">
            <a:extLst>
              <a:ext uri="{FF2B5EF4-FFF2-40B4-BE49-F238E27FC236}">
                <a16:creationId xmlns:a16="http://schemas.microsoft.com/office/drawing/2014/main" id="{A458F13B-6AEB-4F9A-B95F-61585DAC7798}"/>
              </a:ext>
            </a:extLst>
          </p:cNvPr>
          <p:cNvSpPr txBox="1"/>
          <p:nvPr/>
        </p:nvSpPr>
        <p:spPr>
          <a:xfrm>
            <a:off x="9032240" y="5934373"/>
            <a:ext cx="2641600" cy="954107"/>
          </a:xfrm>
          <a:prstGeom prst="rect">
            <a:avLst/>
          </a:prstGeom>
          <a:noFill/>
        </p:spPr>
        <p:txBody>
          <a:bodyPr wrap="square" rtlCol="0">
            <a:spAutoFit/>
          </a:bodyPr>
          <a:lstStyle/>
          <a:p>
            <a:r>
              <a:rPr lang="en-US" sz="2800" i="1" dirty="0">
                <a:latin typeface="Cambria Math" panose="02040503050406030204" pitchFamily="18" charset="0"/>
              </a:rPr>
              <a:t>k ∈ {3,10,30}</a:t>
            </a:r>
          </a:p>
          <a:p>
            <a:endParaRPr lang="en-US" sz="2800" dirty="0"/>
          </a:p>
        </p:txBody>
      </p:sp>
    </p:spTree>
    <p:extLst>
      <p:ext uri="{BB962C8B-B14F-4D97-AF65-F5344CB8AC3E}">
        <p14:creationId xmlns:p14="http://schemas.microsoft.com/office/powerpoint/2010/main" val="122891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p:cNvPicPr>
            <a:picLocks noChangeAspect="1"/>
          </p:cNvPicPr>
          <p:nvPr/>
        </p:nvPicPr>
        <p:blipFill>
          <a:blip r:embed="rId2">
            <a:clrChange>
              <a:clrFrom>
                <a:srgbClr val="FFFFFF"/>
              </a:clrFrom>
              <a:clrTo>
                <a:srgbClr val="FFFFFF">
                  <a:alpha val="0"/>
                </a:srgbClr>
              </a:clrTo>
            </a:clrChange>
          </a:blip>
          <a:stretch>
            <a:fillRect/>
          </a:stretch>
        </p:blipFill>
        <p:spPr>
          <a:xfrm>
            <a:off x="0" y="825383"/>
            <a:ext cx="12192000" cy="5816833"/>
          </a:xfrm>
          <a:prstGeom prst="rect">
            <a:avLst/>
          </a:prstGeom>
        </p:spPr>
      </p:pic>
      <p:sp>
        <p:nvSpPr>
          <p:cNvPr id="6" name="תיבת טקסט 5"/>
          <p:cNvSpPr txBox="1"/>
          <p:nvPr/>
        </p:nvSpPr>
        <p:spPr>
          <a:xfrm>
            <a:off x="4455498" y="532995"/>
            <a:ext cx="522900" cy="584775"/>
          </a:xfrm>
          <a:prstGeom prst="rect">
            <a:avLst/>
          </a:prstGeom>
          <a:noFill/>
        </p:spPr>
        <p:txBody>
          <a:bodyPr wrap="none" rtlCol="1">
            <a:spAutoFit/>
          </a:bodyPr>
          <a:lstStyle/>
          <a:p>
            <a:r>
              <a:rPr lang="he-IL" sz="3200" baseline="-25000" dirty="0"/>
              <a:t>1</a:t>
            </a:r>
            <a:r>
              <a:rPr lang="he-IL" sz="3200" dirty="0"/>
              <a:t>y</a:t>
            </a:r>
          </a:p>
        </p:txBody>
      </p:sp>
      <p:sp>
        <p:nvSpPr>
          <p:cNvPr id="7" name="תיבת טקסט 6"/>
          <p:cNvSpPr txBox="1"/>
          <p:nvPr/>
        </p:nvSpPr>
        <p:spPr>
          <a:xfrm>
            <a:off x="7147899" y="2158588"/>
            <a:ext cx="522900" cy="584775"/>
          </a:xfrm>
          <a:prstGeom prst="rect">
            <a:avLst/>
          </a:prstGeom>
          <a:noFill/>
        </p:spPr>
        <p:txBody>
          <a:bodyPr wrap="none" rtlCol="1">
            <a:spAutoFit/>
          </a:bodyPr>
          <a:lstStyle/>
          <a:p>
            <a:r>
              <a:rPr lang="he-IL" sz="3200" baseline="-25000" dirty="0"/>
              <a:t>2</a:t>
            </a:r>
            <a:r>
              <a:rPr lang="he-IL" sz="3200" dirty="0"/>
              <a:t>y</a:t>
            </a:r>
          </a:p>
        </p:txBody>
      </p:sp>
      <p:sp>
        <p:nvSpPr>
          <p:cNvPr id="8" name="תיבת טקסט 7"/>
          <p:cNvSpPr txBox="1"/>
          <p:nvPr/>
        </p:nvSpPr>
        <p:spPr>
          <a:xfrm>
            <a:off x="5369897" y="3936595"/>
            <a:ext cx="522900" cy="584775"/>
          </a:xfrm>
          <a:prstGeom prst="rect">
            <a:avLst/>
          </a:prstGeom>
          <a:noFill/>
        </p:spPr>
        <p:txBody>
          <a:bodyPr wrap="none" rtlCol="1">
            <a:spAutoFit/>
          </a:bodyPr>
          <a:lstStyle/>
          <a:p>
            <a:r>
              <a:rPr lang="he-IL" sz="3200" baseline="-25000" dirty="0"/>
              <a:t>3</a:t>
            </a:r>
            <a:r>
              <a:rPr lang="he-IL" sz="3200" dirty="0"/>
              <a:t>y</a:t>
            </a:r>
          </a:p>
        </p:txBody>
      </p:sp>
      <p:pic>
        <p:nvPicPr>
          <p:cNvPr id="9" name="תמונה 8"/>
          <p:cNvPicPr/>
          <p:nvPr/>
        </p:nvPicPr>
        <p:blipFill>
          <a:blip r:embed="rId3">
            <a:clrChange>
              <a:clrFrom>
                <a:srgbClr val="FFFFFF"/>
              </a:clrFrom>
              <a:clrTo>
                <a:srgbClr val="FFFFFF">
                  <a:alpha val="0"/>
                </a:srgbClr>
              </a:clrTo>
            </a:clrChange>
          </a:blip>
          <a:stretch>
            <a:fillRect/>
          </a:stretch>
        </p:blipFill>
        <p:spPr>
          <a:xfrm>
            <a:off x="8222149" y="283657"/>
            <a:ext cx="3461851" cy="817150"/>
          </a:xfrm>
          <a:prstGeom prst="rect">
            <a:avLst/>
          </a:prstGeom>
        </p:spPr>
      </p:pic>
      <p:pic>
        <p:nvPicPr>
          <p:cNvPr id="10" name="תמונה 9"/>
          <p:cNvPicPr>
            <a:picLocks noChangeAspect="1"/>
          </p:cNvPicPr>
          <p:nvPr/>
        </p:nvPicPr>
        <p:blipFill>
          <a:blip r:embed="rId4">
            <a:clrChange>
              <a:clrFrom>
                <a:srgbClr val="FFFFFF"/>
              </a:clrFrom>
              <a:clrTo>
                <a:srgbClr val="FFFFFF">
                  <a:alpha val="0"/>
                </a:srgbClr>
              </a:clrTo>
            </a:clrChange>
          </a:blip>
          <a:stretch>
            <a:fillRect/>
          </a:stretch>
        </p:blipFill>
        <p:spPr>
          <a:xfrm>
            <a:off x="237066" y="1577572"/>
            <a:ext cx="3445933" cy="433261"/>
          </a:xfrm>
          <a:prstGeom prst="rect">
            <a:avLst/>
          </a:prstGeom>
        </p:spPr>
      </p:pic>
      <p:pic>
        <p:nvPicPr>
          <p:cNvPr id="11" name="תמונה 10"/>
          <p:cNvPicPr>
            <a:picLocks noChangeAspect="1"/>
          </p:cNvPicPr>
          <p:nvPr/>
        </p:nvPicPr>
        <p:blipFill>
          <a:blip r:embed="rId5">
            <a:clrChange>
              <a:clrFrom>
                <a:srgbClr val="FFFFFF"/>
              </a:clrFrom>
              <a:clrTo>
                <a:srgbClr val="FFFFFF">
                  <a:alpha val="0"/>
                </a:srgbClr>
              </a:clrTo>
            </a:clrChange>
          </a:blip>
          <a:stretch>
            <a:fillRect/>
          </a:stretch>
        </p:blipFill>
        <p:spPr>
          <a:xfrm>
            <a:off x="237066" y="3272366"/>
            <a:ext cx="3764618" cy="461433"/>
          </a:xfrm>
          <a:prstGeom prst="rect">
            <a:avLst/>
          </a:prstGeom>
        </p:spPr>
      </p:pic>
      <p:pic>
        <p:nvPicPr>
          <p:cNvPr id="12" name="תמונה 11"/>
          <p:cNvPicPr>
            <a:picLocks noChangeAspect="1"/>
          </p:cNvPicPr>
          <p:nvPr/>
        </p:nvPicPr>
        <p:blipFill>
          <a:blip r:embed="rId6">
            <a:clrChange>
              <a:clrFrom>
                <a:srgbClr val="FFFFFF"/>
              </a:clrFrom>
              <a:clrTo>
                <a:srgbClr val="FFFFFF">
                  <a:alpha val="0"/>
                </a:srgbClr>
              </a:clrTo>
            </a:clrChange>
          </a:blip>
          <a:stretch>
            <a:fillRect/>
          </a:stretch>
        </p:blipFill>
        <p:spPr>
          <a:xfrm>
            <a:off x="77723" y="4925758"/>
            <a:ext cx="3764618" cy="439022"/>
          </a:xfrm>
          <a:prstGeom prst="rect">
            <a:avLst/>
          </a:prstGeom>
        </p:spPr>
      </p:pic>
      <p:sp>
        <p:nvSpPr>
          <p:cNvPr id="14" name="מציין מיקום של מספר שקופית 13"/>
          <p:cNvSpPr>
            <a:spLocks noGrp="1"/>
          </p:cNvSpPr>
          <p:nvPr>
            <p:ph type="sldNum" sz="quarter" idx="12"/>
          </p:nvPr>
        </p:nvSpPr>
        <p:spPr>
          <a:xfrm>
            <a:off x="0" y="6367460"/>
            <a:ext cx="3227832" cy="816482"/>
          </a:xfrm>
        </p:spPr>
        <p:txBody>
          <a:bodyPr/>
          <a:lstStyle/>
          <a:p>
            <a:fld id="{93CF431C-223D-7844-AEFA-892A38D2E5D4}" type="slidenum">
              <a:rPr lang="he-IL" sz="2000" smtClean="0"/>
              <a:t>5</a:t>
            </a:fld>
            <a:endParaRPr lang="he-IL" sz="2000" dirty="0"/>
          </a:p>
        </p:txBody>
      </p:sp>
      <p:pic>
        <p:nvPicPr>
          <p:cNvPr id="2" name="Picture 1">
            <a:extLst>
              <a:ext uri="{FF2B5EF4-FFF2-40B4-BE49-F238E27FC236}">
                <a16:creationId xmlns:a16="http://schemas.microsoft.com/office/drawing/2014/main" id="{36045268-860C-40A1-A793-8E0617FCB388}"/>
              </a:ext>
            </a:extLst>
          </p:cNvPr>
          <p:cNvPicPr>
            <a:picLocks noChangeAspect="1"/>
          </p:cNvPicPr>
          <p:nvPr/>
        </p:nvPicPr>
        <p:blipFill>
          <a:blip r:embed="rId7"/>
          <a:stretch>
            <a:fillRect/>
          </a:stretch>
        </p:blipFill>
        <p:spPr>
          <a:xfrm>
            <a:off x="0" y="5958"/>
            <a:ext cx="12181408" cy="6852042"/>
          </a:xfrm>
          <a:prstGeom prst="rect">
            <a:avLst/>
          </a:prstGeom>
        </p:spPr>
      </p:pic>
    </p:spTree>
    <p:extLst>
      <p:ext uri="{BB962C8B-B14F-4D97-AF65-F5344CB8AC3E}">
        <p14:creationId xmlns:p14="http://schemas.microsoft.com/office/powerpoint/2010/main" val="147532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058244-D4AA-4B15-A48E-EAAD3672934A}"/>
              </a:ext>
            </a:extLst>
          </p:cNvPr>
          <p:cNvPicPr>
            <a:picLocks noChangeAspect="1"/>
          </p:cNvPicPr>
          <p:nvPr/>
        </p:nvPicPr>
        <p:blipFill rotWithShape="1">
          <a:blip r:embed="rId2"/>
          <a:srcRect b="5955"/>
          <a:stretch/>
        </p:blipFill>
        <p:spPr>
          <a:xfrm>
            <a:off x="0" y="0"/>
            <a:ext cx="9008403" cy="641096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096000" y="902453"/>
            <a:ext cx="2740348" cy="1059334"/>
            <a:chOff x="6827520" y="821174"/>
            <a:chExt cx="2740348" cy="96709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506668" cy="337172"/>
            </a:xfrm>
            <a:prstGeom prst="rect">
              <a:avLst/>
            </a:prstGeom>
            <a:noFill/>
          </p:spPr>
          <p:txBody>
            <a:bodyPr wrap="square" rtlCol="0">
              <a:spAutoFit/>
            </a:bodyPr>
            <a:lstStyle/>
            <a:p>
              <a:r>
                <a:rPr lang="en-US" dirty="0"/>
                <a:t>Half 60 / Half 200</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199" y="1125974"/>
              <a:ext cx="2506669" cy="337172"/>
            </a:xfrm>
            <a:prstGeom prst="rect">
              <a:avLst/>
            </a:prstGeom>
            <a:noFill/>
          </p:spPr>
          <p:txBody>
            <a:bodyPr wrap="square" rtlCol="0">
              <a:spAutoFit/>
            </a:bodyPr>
            <a:lstStyle/>
            <a:p>
              <a:r>
                <a:rPr lang="en-US" dirty="0"/>
                <a:t>Half 20 / Half 200</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37172"/>
            </a:xfrm>
            <a:prstGeom prst="rect">
              <a:avLst/>
            </a:prstGeom>
            <a:noFill/>
          </p:spPr>
          <p:txBody>
            <a:bodyPr wrap="square" rtlCol="0">
              <a:spAutoFit/>
            </a:bodyPr>
            <a:lstStyle/>
            <a:p>
              <a:r>
                <a:rPr lang="en-US" dirty="0"/>
                <a:t>Half 10 / Half 200</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5.7%</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7.0%</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10.1%</a:t>
                </a:r>
              </a:p>
            </p:txBody>
          </p:sp>
        </p:grpSp>
      </p:grpSp>
    </p:spTree>
    <p:extLst>
      <p:ext uri="{BB962C8B-B14F-4D97-AF65-F5344CB8AC3E}">
        <p14:creationId xmlns:p14="http://schemas.microsoft.com/office/powerpoint/2010/main" val="109496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B4F0A-6A95-4A20-A958-AC7FA1D93D66}"/>
              </a:ext>
            </a:extLst>
          </p:cNvPr>
          <p:cNvPicPr>
            <a:picLocks noChangeAspect="1"/>
          </p:cNvPicPr>
          <p:nvPr/>
        </p:nvPicPr>
        <p:blipFill rotWithShape="1">
          <a:blip r:embed="rId2"/>
          <a:srcRect b="5630"/>
          <a:stretch/>
        </p:blipFill>
        <p:spPr>
          <a:xfrm>
            <a:off x="0" y="0"/>
            <a:ext cx="9062736" cy="647192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096000" y="902453"/>
            <a:ext cx="2740348" cy="1059334"/>
            <a:chOff x="6827520" y="821174"/>
            <a:chExt cx="2740348" cy="96709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506668" cy="337172"/>
            </a:xfrm>
            <a:prstGeom prst="rect">
              <a:avLst/>
            </a:prstGeom>
            <a:noFill/>
          </p:spPr>
          <p:txBody>
            <a:bodyPr wrap="square" rtlCol="0">
              <a:spAutoFit/>
            </a:bodyPr>
            <a:lstStyle/>
            <a:p>
              <a:r>
                <a:rPr lang="en-US" dirty="0"/>
                <a:t>Half 60 / Half 200</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199" y="1125974"/>
              <a:ext cx="2506669" cy="337172"/>
            </a:xfrm>
            <a:prstGeom prst="rect">
              <a:avLst/>
            </a:prstGeom>
            <a:noFill/>
          </p:spPr>
          <p:txBody>
            <a:bodyPr wrap="square" rtlCol="0">
              <a:spAutoFit/>
            </a:bodyPr>
            <a:lstStyle/>
            <a:p>
              <a:r>
                <a:rPr lang="en-US" dirty="0"/>
                <a:t>Half 20 / Half 200</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37172"/>
            </a:xfrm>
            <a:prstGeom prst="rect">
              <a:avLst/>
            </a:prstGeom>
            <a:noFill/>
          </p:spPr>
          <p:txBody>
            <a:bodyPr wrap="square" rtlCol="0">
              <a:spAutoFit/>
            </a:bodyPr>
            <a:lstStyle/>
            <a:p>
              <a:r>
                <a:rPr lang="en-US" dirty="0"/>
                <a:t>Half 10 / Half 200</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6.2%</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8.1%</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12.9%</a:t>
                </a:r>
              </a:p>
            </p:txBody>
          </p:sp>
        </p:grpSp>
      </p:grpSp>
    </p:spTree>
    <p:extLst>
      <p:ext uri="{BB962C8B-B14F-4D97-AF65-F5344CB8AC3E}">
        <p14:creationId xmlns:p14="http://schemas.microsoft.com/office/powerpoint/2010/main" val="296154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476AFF-36FF-4FB4-BE67-393E397C2AD1}"/>
              </a:ext>
            </a:extLst>
          </p:cNvPr>
          <p:cNvPicPr>
            <a:picLocks noChangeAspect="1"/>
          </p:cNvPicPr>
          <p:nvPr/>
        </p:nvPicPr>
        <p:blipFill rotWithShape="1">
          <a:blip r:embed="rId2"/>
          <a:srcRect b="5806"/>
          <a:stretch/>
        </p:blipFill>
        <p:spPr>
          <a:xfrm>
            <a:off x="0" y="0"/>
            <a:ext cx="9136665" cy="651256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096000" y="902453"/>
            <a:ext cx="2740348" cy="1059334"/>
            <a:chOff x="6827520" y="821174"/>
            <a:chExt cx="2740348" cy="96709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506668" cy="337172"/>
            </a:xfrm>
            <a:prstGeom prst="rect">
              <a:avLst/>
            </a:prstGeom>
            <a:noFill/>
          </p:spPr>
          <p:txBody>
            <a:bodyPr wrap="square" rtlCol="0">
              <a:spAutoFit/>
            </a:bodyPr>
            <a:lstStyle/>
            <a:p>
              <a:r>
                <a:rPr lang="en-US" dirty="0"/>
                <a:t>Half 60 / Half 200</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199" y="1125974"/>
              <a:ext cx="2506669" cy="337172"/>
            </a:xfrm>
            <a:prstGeom prst="rect">
              <a:avLst/>
            </a:prstGeom>
            <a:noFill/>
          </p:spPr>
          <p:txBody>
            <a:bodyPr wrap="square" rtlCol="0">
              <a:spAutoFit/>
            </a:bodyPr>
            <a:lstStyle/>
            <a:p>
              <a:r>
                <a:rPr lang="en-US" dirty="0"/>
                <a:t>Half 20 / Half 200</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37172"/>
            </a:xfrm>
            <a:prstGeom prst="rect">
              <a:avLst/>
            </a:prstGeom>
            <a:noFill/>
          </p:spPr>
          <p:txBody>
            <a:bodyPr wrap="square" rtlCol="0">
              <a:spAutoFit/>
            </a:bodyPr>
            <a:lstStyle/>
            <a:p>
              <a:r>
                <a:rPr lang="en-US" dirty="0"/>
                <a:t>Half 10 / Half 200</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6.7%</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10.1%</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18.9%</a:t>
                </a:r>
              </a:p>
            </p:txBody>
          </p:sp>
        </p:grpSp>
      </p:grpSp>
    </p:spTree>
    <p:extLst>
      <p:ext uri="{BB962C8B-B14F-4D97-AF65-F5344CB8AC3E}">
        <p14:creationId xmlns:p14="http://schemas.microsoft.com/office/powerpoint/2010/main" val="238933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233680" y="995680"/>
            <a:ext cx="11551920" cy="5862320"/>
          </a:xfrm>
        </p:spPr>
        <p:txBody>
          <a:bodyPr>
            <a:normAutofit/>
          </a:bodyPr>
          <a:lstStyle/>
          <a:p>
            <a:pPr>
              <a:lnSpc>
                <a:spcPct val="120000"/>
              </a:lnSpc>
            </a:pPr>
            <a:r>
              <a:rPr lang="en-US" sz="3600" dirty="0">
                <a:cs typeface="Calibri" panose="020F0502020204030204" pitchFamily="34" charset="0"/>
              </a:rPr>
              <a:t>For the next three simulations, each “Q” was calculated as the sum of squares of T-distributed random variables, with 20% of the variables having small sample sizes and 80% having large sample sizes.</a:t>
            </a:r>
            <a:endParaRPr lang="en-US" i="1" dirty="0">
              <a:latin typeface="Cambria Math" panose="02040503050406030204" pitchFamily="18" charset="0"/>
            </a:endParaRPr>
          </a:p>
          <a:p>
            <a:endParaRPr lang="en-US" sz="3300" i="1" dirty="0">
              <a:latin typeface="Cambria Math" panose="02040503050406030204" pitchFamily="18" charset="0"/>
            </a:endParaRPr>
          </a:p>
          <a:p>
            <a:pPr>
              <a:lnSpc>
                <a:spcPct val="120000"/>
              </a:lnSpc>
            </a:pPr>
            <a:r>
              <a:rPr lang="en-US" sz="3200" dirty="0">
                <a:cs typeface="Calibri" panose="020F0502020204030204" pitchFamily="34" charset="0"/>
              </a:rPr>
              <a:t>This scenario is comparable to meta-analyses in which only a small portion of the studies have small sample sizes.</a:t>
            </a:r>
            <a:endParaRPr lang="en-US" sz="3200" i="1" dirty="0">
              <a:latin typeface="Cambria Math" panose="02040503050406030204" pitchFamily="18" charset="0"/>
              <a:cs typeface="Calibri" panose="020F0502020204030204" pitchFamily="34" charset="0"/>
            </a:endParaRPr>
          </a:p>
          <a:p>
            <a:endParaRPr lang="en-US" sz="3300" dirty="0"/>
          </a:p>
          <a:p>
            <a:pPr marL="0" indent="0">
              <a:buNone/>
            </a:pPr>
            <a:endParaRPr lang="en-US" sz="3300" dirty="0"/>
          </a:p>
        </p:txBody>
      </p:sp>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76200" y="0"/>
            <a:ext cx="10515600" cy="1325563"/>
          </a:xfrm>
        </p:spPr>
        <p:txBody>
          <a:bodyPr/>
          <a:lstStyle/>
          <a:p>
            <a:r>
              <a:rPr lang="en-US" dirty="0"/>
              <a:t>20%-80% study size split</a:t>
            </a:r>
          </a:p>
        </p:txBody>
      </p:sp>
    </p:spTree>
    <p:extLst>
      <p:ext uri="{BB962C8B-B14F-4D97-AF65-F5344CB8AC3E}">
        <p14:creationId xmlns:p14="http://schemas.microsoft.com/office/powerpoint/2010/main" val="1530685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599440" y="1381760"/>
                <a:ext cx="11379200" cy="5476240"/>
              </a:xfrm>
            </p:spPr>
            <p:txBody>
              <a:bodyPr>
                <a:normAutofit/>
              </a:bodyPr>
              <a:lstStyle/>
              <a:p>
                <a14:m>
                  <m:oMath xmlns:m="http://schemas.openxmlformats.org/officeDocument/2006/math">
                    <m:sSub>
                      <m:sSubPr>
                        <m:ctrlPr>
                          <a:rPr lang="he-IL" sz="3200" i="1" dirty="0" smtClean="0">
                            <a:latin typeface="Cambria Math" panose="02040503050406030204" pitchFamily="18" charset="0"/>
                          </a:rPr>
                        </m:ctrlPr>
                      </m:sSubPr>
                      <m:e>
                        <m:r>
                          <m:rPr>
                            <m:sty m:val="p"/>
                          </m:rPr>
                          <a:rPr lang="en-US" sz="3200" b="0" i="0" dirty="0" smtClean="0">
                            <a:latin typeface="Cambria Math" panose="02040503050406030204" pitchFamily="18" charset="0"/>
                          </a:rPr>
                          <m:t>x</m:t>
                        </m:r>
                      </m:e>
                      <m:sub>
                        <m:r>
                          <a:rPr lang="he-IL" sz="3200" dirty="0">
                            <a:latin typeface="Cambria Math" panose="02040503050406030204" pitchFamily="18" charset="0"/>
                          </a:rPr>
                          <m:t>𝑖</m:t>
                        </m:r>
                      </m:sub>
                    </m:sSub>
                  </m:oMath>
                </a14:m>
                <a:r>
                  <a:rPr lang="en-US" sz="3300" dirty="0"/>
                  <a:t>: mean difference for the </a:t>
                </a:r>
                <a:r>
                  <a:rPr lang="en-US" sz="3300" dirty="0" err="1"/>
                  <a:t>i-</a:t>
                </a:r>
                <a:r>
                  <a:rPr lang="en-US" sz="3300" i="1" dirty="0" err="1"/>
                  <a:t>th</a:t>
                </a:r>
                <a:r>
                  <a:rPr lang="en-US" sz="3300" i="1" dirty="0"/>
                  <a:t> </a:t>
                </a:r>
                <a:r>
                  <a:rPr lang="en-US" sz="3300" dirty="0"/>
                  <a:t>study. A fifth of the studies use N=10 and the rest use N=200.</a:t>
                </a:r>
              </a:p>
              <a:p>
                <a:endParaRPr lang="en-US" sz="3300" i="1" dirty="0"/>
              </a:p>
              <a:p>
                <a14:m>
                  <m:oMath xmlns:m="http://schemas.openxmlformats.org/officeDocument/2006/math">
                    <m:sSub>
                      <m:sSubPr>
                        <m:ctrlPr>
                          <a:rPr lang="he-IL" i="1" dirty="0">
                            <a:latin typeface="Cambria Math" panose="02040503050406030204" pitchFamily="18" charset="0"/>
                          </a:rPr>
                        </m:ctrlPr>
                      </m:sSubPr>
                      <m:e>
                        <m:r>
                          <m:rPr>
                            <m:sty m:val="p"/>
                          </m:rPr>
                          <a:rPr lang="en-US" b="0" i="0" dirty="0" smtClean="0">
                            <a:latin typeface="Cambria Math" panose="02040503050406030204" pitchFamily="18" charset="0"/>
                          </a:rPr>
                          <m:t>y</m:t>
                        </m:r>
                      </m:e>
                      <m:sub>
                        <m:r>
                          <a:rPr lang="he-IL" dirty="0">
                            <a:latin typeface="Cambria Math" panose="02040503050406030204" pitchFamily="18" charset="0"/>
                          </a:rPr>
                          <m:t>𝑖</m:t>
                        </m:r>
                      </m:sub>
                    </m:sSub>
                  </m:oMath>
                </a14:m>
                <a:r>
                  <a:rPr lang="en-US" sz="3200" dirty="0"/>
                  <a:t>: mean difference for the </a:t>
                </a:r>
                <a:r>
                  <a:rPr lang="en-US" sz="3200" dirty="0" err="1"/>
                  <a:t>i-</a:t>
                </a:r>
                <a:r>
                  <a:rPr lang="en-US" sz="3200" i="1" dirty="0" err="1"/>
                  <a:t>th</a:t>
                </a:r>
                <a:r>
                  <a:rPr lang="en-US" sz="3200" i="1" dirty="0"/>
                  <a:t> </a:t>
                </a:r>
                <a:r>
                  <a:rPr lang="en-US" sz="3200" dirty="0"/>
                  <a:t>study. A fifth of the studies use    N=20 and the rest use N=200.</a:t>
                </a:r>
                <a:endParaRPr lang="en-US" sz="3300" dirty="0"/>
              </a:p>
              <a:p>
                <a:endParaRPr lang="en-US" sz="3300" i="1" dirty="0"/>
              </a:p>
              <a:p>
                <a14:m>
                  <m:oMath xmlns:m="http://schemas.openxmlformats.org/officeDocument/2006/math">
                    <m:sSub>
                      <m:sSubPr>
                        <m:ctrlPr>
                          <a:rPr lang="he-IL" i="1" dirty="0">
                            <a:latin typeface="Cambria Math" panose="02040503050406030204" pitchFamily="18" charset="0"/>
                          </a:rPr>
                        </m:ctrlPr>
                      </m:sSubPr>
                      <m:e>
                        <m:r>
                          <m:rPr>
                            <m:sty m:val="p"/>
                          </m:rPr>
                          <a:rPr lang="en-US" b="0" i="0" dirty="0" smtClean="0">
                            <a:latin typeface="Cambria Math" panose="02040503050406030204" pitchFamily="18" charset="0"/>
                          </a:rPr>
                          <m:t>z</m:t>
                        </m:r>
                      </m:e>
                      <m:sub>
                        <m:r>
                          <a:rPr lang="he-IL" dirty="0">
                            <a:latin typeface="Cambria Math" panose="02040503050406030204" pitchFamily="18" charset="0"/>
                          </a:rPr>
                          <m:t>𝑖</m:t>
                        </m:r>
                      </m:sub>
                    </m:sSub>
                  </m:oMath>
                </a14:m>
                <a:r>
                  <a:rPr lang="en-US" sz="3200" dirty="0"/>
                  <a:t>: mean difference for the </a:t>
                </a:r>
                <a:r>
                  <a:rPr lang="en-US" sz="3200" dirty="0" err="1"/>
                  <a:t>i-</a:t>
                </a:r>
                <a:r>
                  <a:rPr lang="en-US" sz="3200" i="1" dirty="0" err="1"/>
                  <a:t>th</a:t>
                </a:r>
                <a:r>
                  <a:rPr lang="en-US" sz="3200" i="1" dirty="0"/>
                  <a:t> </a:t>
                </a:r>
                <a:r>
                  <a:rPr lang="en-US" sz="3200" dirty="0"/>
                  <a:t>study. A fifth of the studies use    N=60 and the rest use N=200.</a:t>
                </a:r>
              </a:p>
              <a:p>
                <a:pPr marL="0" indent="0">
                  <a:buNone/>
                </a:pPr>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599440" y="1381760"/>
                <a:ext cx="11379200" cy="5476240"/>
              </a:xfrm>
              <a:blipFill>
                <a:blip r:embed="rId2"/>
                <a:stretch>
                  <a:fillRect t="-245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20%-80% study size split</a:t>
            </a:r>
          </a:p>
        </p:txBody>
      </p:sp>
    </p:spTree>
    <p:extLst>
      <p:ext uri="{BB962C8B-B14F-4D97-AF65-F5344CB8AC3E}">
        <p14:creationId xmlns:p14="http://schemas.microsoft.com/office/powerpoint/2010/main" val="3681863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287760" cy="5476240"/>
              </a:xfrm>
            </p:spPr>
            <p:txBody>
              <a:bodyPr>
                <a:normAutofit lnSpcReduction="10000"/>
              </a:bodyPr>
              <a:lstStyle/>
              <a:p>
                <a14:m>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𝑠</m:t>
                        </m:r>
                      </m:e>
                      <m:sub>
                        <m:r>
                          <a:rPr lang="en-US" sz="3200" i="1">
                            <a:latin typeface="Cambria Math" panose="02040503050406030204" pitchFamily="18" charset="0"/>
                          </a:rPr>
                          <m:t>𝑥</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dirty="0">
                            <a:latin typeface="Cambria Math" panose="02040503050406030204" pitchFamily="18" charset="0"/>
                          </a:rPr>
                          <m:t>x</m:t>
                        </m:r>
                      </m:e>
                      <m:sub>
                        <m:r>
                          <a:rPr lang="he-IL" sz="3600" dirty="0">
                            <a:latin typeface="Cambria Math" panose="02040503050406030204" pitchFamily="18" charset="0"/>
                          </a:rPr>
                          <m:t>𝑖</m:t>
                        </m:r>
                      </m:sub>
                    </m:sSub>
                    <m:r>
                      <a:rPr lang="en-US" sz="3600" b="0" i="0" dirty="0" smtClean="0">
                        <a:latin typeface="Cambria Math" panose="02040503050406030204" pitchFamily="18" charset="0"/>
                      </a:rPr>
                      <m:t>. </m:t>
                    </m:r>
                  </m:oMath>
                </a14:m>
                <a:r>
                  <a:rPr lang="en-US" sz="3300" dirty="0"/>
                  <a:t>Half of the sample variances have n=8 degrees of freedom and the rest have n=198 degrees of freedom .</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𝑦</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y</m:t>
                        </m:r>
                      </m:e>
                      <m:sub>
                        <m:r>
                          <a:rPr lang="he-IL" sz="3600" dirty="0">
                            <a:latin typeface="Cambria Math" panose="02040503050406030204" pitchFamily="18" charset="0"/>
                          </a:rPr>
                          <m:t>𝑖</m:t>
                        </m:r>
                      </m:sub>
                    </m:sSub>
                  </m:oMath>
                </a14:m>
                <a:r>
                  <a:rPr lang="en-US" sz="3300" dirty="0"/>
                  <a:t>.</a:t>
                </a:r>
                <a:r>
                  <a:rPr lang="en-US" sz="3600" dirty="0"/>
                  <a:t> </a:t>
                </a:r>
                <a:r>
                  <a:rPr lang="en-US" sz="3300" dirty="0"/>
                  <a:t>Half of the sample variances have n=18 degrees of freedom and the rest have n=198 degrees of freedom .</a:t>
                </a:r>
              </a:p>
              <a:p>
                <a:endParaRPr lang="en-US" sz="3300" i="1" dirty="0"/>
              </a:p>
              <a:p>
                <a14:m>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𝑠</m:t>
                        </m:r>
                      </m:e>
                      <m:sub>
                        <m:r>
                          <a:rPr lang="en-US" sz="3200" b="0" i="1" smtClean="0">
                            <a:latin typeface="Cambria Math" panose="02040503050406030204" pitchFamily="18" charset="0"/>
                          </a:rPr>
                          <m:t>𝑧</m:t>
                        </m:r>
                        <m:r>
                          <a:rPr lang="en-US" sz="3200" i="1">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oMath>
                </a14:m>
                <a:r>
                  <a:rPr lang="en-US" sz="3300" dirty="0"/>
                  <a:t>: pooled variance of </a:t>
                </a:r>
                <a14:m>
                  <m:oMath xmlns:m="http://schemas.openxmlformats.org/officeDocument/2006/math">
                    <m:sSub>
                      <m:sSubPr>
                        <m:ctrlPr>
                          <a:rPr lang="he-IL" sz="3600" i="1" dirty="0">
                            <a:latin typeface="Cambria Math" panose="02040503050406030204" pitchFamily="18" charset="0"/>
                          </a:rPr>
                        </m:ctrlPr>
                      </m:sSubPr>
                      <m:e>
                        <m:r>
                          <m:rPr>
                            <m:sty m:val="p"/>
                          </m:rPr>
                          <a:rPr lang="en-US" sz="3600" b="0" i="0" dirty="0" smtClean="0">
                            <a:latin typeface="Cambria Math" panose="02040503050406030204" pitchFamily="18" charset="0"/>
                          </a:rPr>
                          <m:t>z</m:t>
                        </m:r>
                      </m:e>
                      <m:sub>
                        <m:r>
                          <a:rPr lang="he-IL" sz="3600" dirty="0">
                            <a:latin typeface="Cambria Math" panose="02040503050406030204" pitchFamily="18" charset="0"/>
                          </a:rPr>
                          <m:t>𝑖</m:t>
                        </m:r>
                      </m:sub>
                    </m:sSub>
                    <m:r>
                      <a:rPr lang="en-US" sz="3600" b="0" i="1" dirty="0" smtClean="0">
                        <a:latin typeface="Cambria Math" panose="02040503050406030204" pitchFamily="18" charset="0"/>
                      </a:rPr>
                      <m:t>.</m:t>
                    </m:r>
                  </m:oMath>
                </a14:m>
                <a:r>
                  <a:rPr lang="en-US" sz="3300" dirty="0"/>
                  <a:t> Half of the sample variances have n=58 degrees of freedom and the rest have n=198 degrees of freedom .</a:t>
                </a:r>
              </a:p>
              <a:p>
                <a:endParaRPr lang="en-US" sz="3300" dirty="0"/>
              </a:p>
              <a:p>
                <a:pPr marL="0" indent="0">
                  <a:buNone/>
                </a:pPr>
                <a:endParaRPr lang="en-US" sz="3300" i="1"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287760" cy="5476240"/>
              </a:xfrm>
              <a:blipFill>
                <a:blip r:embed="rId2"/>
                <a:stretch>
                  <a:fillRect t="-267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20%-80% study size split</a:t>
            </a:r>
          </a:p>
        </p:txBody>
      </p:sp>
    </p:spTree>
    <p:extLst>
      <p:ext uri="{BB962C8B-B14F-4D97-AF65-F5344CB8AC3E}">
        <p14:creationId xmlns:p14="http://schemas.microsoft.com/office/powerpoint/2010/main" val="763360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F6AC60-5082-4B1A-B64F-2C7B00E62C27}"/>
                  </a:ext>
                </a:extLst>
              </p:cNvPr>
              <p:cNvSpPr>
                <a:spLocks noGrp="1"/>
              </p:cNvSpPr>
              <p:nvPr>
                <p:ph idx="1"/>
              </p:nvPr>
            </p:nvSpPr>
            <p:spPr>
              <a:xfrm>
                <a:off x="640080" y="1381760"/>
                <a:ext cx="11033760" cy="5476240"/>
              </a:xfrm>
            </p:spPr>
            <p:txBody>
              <a:bodyPr>
                <a:normAutofit/>
              </a:bodyPr>
              <a:lstStyle/>
              <a:p>
                <a:endParaRPr lang="en-US" sz="3600" i="1" dirty="0">
                  <a:latin typeface="Cambria Math" panose="02040503050406030204" pitchFamily="18" charset="0"/>
                </a:endParaRPr>
              </a:p>
              <a:p>
                <a14:m>
                  <m:oMath xmlns:m="http://schemas.openxmlformats.org/officeDocument/2006/math">
                    <m:r>
                      <a:rPr lang="en-US" sz="3600" i="1">
                        <a:latin typeface="Cambria Math" panose="02040503050406030204" pitchFamily="18" charset="0"/>
                      </a:rPr>
                      <m:t>𝑄</m:t>
                    </m:r>
                    <m:r>
                      <a:rPr lang="en-US" sz="3600" b="0" i="1" baseline="-25000" smtClean="0">
                        <a:latin typeface="Cambria Math" panose="02040503050406030204" pitchFamily="18" charset="0"/>
                      </a:rPr>
                      <m:t>𝑌𝑒𝑙𝑙𝑜𝑤</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he-IL" sz="3600" dirty="0">
                                    <a:latin typeface="Cambria Math" panose="02040503050406030204" pitchFamily="18" charset="0"/>
                                  </a:rPr>
                                  <m:t>𝑥</m:t>
                                </m:r>
                              </m:e>
                              <m:sub>
                                <m:r>
                                  <a:rPr lang="he-IL" sz="3600" dirty="0">
                                    <a:latin typeface="Cambria Math" panose="02040503050406030204" pitchFamily="18" charset="0"/>
                                  </a:rPr>
                                  <m:t>𝑖</m:t>
                                </m:r>
                              </m:sub>
                            </m:sSub>
                            <m:r>
                              <a:rPr lang="he-IL" sz="3600"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i="1" dirty="0">
                                    <a:latin typeface="Cambria Math" panose="02040503050406030204" pitchFamily="18" charset="0"/>
                                  </a:rPr>
                                  <m:t>𝑥</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dirty="0"/>
              </a:p>
              <a:p>
                <a:pPr marL="0" indent="0">
                  <a:buNone/>
                </a:pPr>
                <a:endParaRPr lang="en-US" sz="3600" dirty="0"/>
              </a:p>
              <a:p>
                <a14:m>
                  <m:oMath xmlns:m="http://schemas.openxmlformats.org/officeDocument/2006/math">
                    <m:r>
                      <a:rPr lang="en-US" sz="3600" i="1">
                        <a:latin typeface="Cambria Math" panose="02040503050406030204" pitchFamily="18" charset="0"/>
                      </a:rPr>
                      <m:t>𝑄</m:t>
                    </m:r>
                    <m:r>
                      <a:rPr lang="en-US" sz="3600" i="1" baseline="-25000">
                        <a:latin typeface="Cambria Math" panose="02040503050406030204" pitchFamily="18" charset="0"/>
                      </a:rPr>
                      <m:t>𝑅𝑒𝑑</m:t>
                    </m:r>
                    <m:r>
                      <a:rPr lang="en-US" sz="3600" i="1">
                        <a:latin typeface="Cambria Math" panose="02040503050406030204" pitchFamily="18" charset="0"/>
                      </a:rPr>
                      <m:t>= </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m:t>
                        </m:r>
                        <m:r>
                          <a:rPr lang="en-US" sz="3600" i="1">
                            <a:latin typeface="Cambria Math" panose="02040503050406030204" pitchFamily="18" charset="0"/>
                          </a:rPr>
                          <m:t>1</m:t>
                        </m:r>
                      </m:sub>
                      <m:sup>
                        <m:r>
                          <a:rPr lang="en-US" sz="3600" i="1">
                            <a:latin typeface="Cambria Math" panose="02040503050406030204" pitchFamily="18" charset="0"/>
                          </a:rPr>
                          <m:t>𝑘</m:t>
                        </m:r>
                      </m:sup>
                      <m:e>
                        <m:sSup>
                          <m:sSupPr>
                            <m:ctrlPr>
                              <a:rPr lang="en-US" sz="3600" i="1">
                                <a:latin typeface="Cambria Math" panose="02040503050406030204" pitchFamily="18" charset="0"/>
                              </a:rPr>
                            </m:ctrlPr>
                          </m:sSupPr>
                          <m:e>
                            <m:r>
                              <a:rPr lang="en-US" sz="3600" i="1">
                                <a:latin typeface="Cambria Math" panose="02040503050406030204" pitchFamily="18" charset="0"/>
                              </a:rPr>
                              <m:t>[(</m:t>
                            </m:r>
                            <m:sSub>
                              <m:sSubPr>
                                <m:ctrlPr>
                                  <a:rPr lang="he-IL" sz="3600" i="1" dirty="0">
                                    <a:latin typeface="Cambria Math" panose="02040503050406030204" pitchFamily="18" charset="0"/>
                                  </a:rPr>
                                </m:ctrlPr>
                              </m:sSubPr>
                              <m:e>
                                <m:r>
                                  <a:rPr lang="en-US" sz="3600" b="0" i="1" dirty="0" smtClean="0">
                                    <a:latin typeface="Cambria Math" panose="02040503050406030204" pitchFamily="18" charset="0"/>
                                  </a:rPr>
                                  <m:t>𝑦</m:t>
                                </m:r>
                              </m:e>
                              <m:sub>
                                <m:r>
                                  <a:rPr lang="he-IL" sz="3600" i="1" dirty="0">
                                    <a:latin typeface="Cambria Math" panose="02040503050406030204" pitchFamily="18" charset="0"/>
                                  </a:rPr>
                                  <m:t>𝑖</m:t>
                                </m:r>
                              </m:sub>
                            </m:sSub>
                            <m:r>
                              <a:rPr lang="he-IL" sz="3600" i="1" dirty="0">
                                <a:latin typeface="Cambria Math" panose="02040503050406030204" pitchFamily="18" charset="0"/>
                              </a:rPr>
                              <m:t>−</m:t>
                            </m:r>
                            <m:acc>
                              <m:accPr>
                                <m:chr m:val="̅"/>
                                <m:ctrlPr>
                                  <a:rPr lang="en-US" sz="3600" i="1" dirty="0">
                                    <a:latin typeface="Cambria Math" panose="02040503050406030204" pitchFamily="18" charset="0"/>
                                  </a:rPr>
                                </m:ctrlPr>
                              </m:accPr>
                              <m:e>
                                <m:r>
                                  <a:rPr lang="en-US" sz="3600" b="0" i="1" dirty="0" smtClean="0">
                                    <a:latin typeface="Cambria Math" panose="02040503050406030204" pitchFamily="18" charset="0"/>
                                  </a:rPr>
                                  <m:t>𝑦</m:t>
                                </m:r>
                              </m:e>
                            </m:acc>
                            <m:r>
                              <a:rPr lang="en-US" sz="3600" i="1" dirty="0">
                                <a:latin typeface="Cambria Math" panose="02040503050406030204" pitchFamily="18" charset="0"/>
                              </a:rPr>
                              <m:t>)</m:t>
                            </m:r>
                          </m:e>
                          <m:sup>
                            <m:r>
                              <a:rPr lang="en-US" sz="3600" i="1">
                                <a:latin typeface="Cambria Math" panose="02040503050406030204" pitchFamily="18" charset="0"/>
                              </a:rPr>
                              <m:t>2</m:t>
                            </m:r>
                          </m:sup>
                        </m:sSup>
                        <m:r>
                          <a:rPr lang="en-US" sz="3600" i="1">
                            <a:latin typeface="Cambria Math" panose="02040503050406030204" pitchFamily="18" charset="0"/>
                          </a:rPr>
                          <m:t>/</m:t>
                        </m:r>
                      </m:e>
                    </m:nary>
                    <m:sSubSup>
                      <m:sSubSupPr>
                        <m:ctrlPr>
                          <a:rPr lang="en-US" sz="3600" i="1">
                            <a:latin typeface="Cambria Math" panose="02040503050406030204" pitchFamily="18" charset="0"/>
                          </a:rPr>
                        </m:ctrlPr>
                      </m:sSubSupPr>
                      <m:e>
                        <m:r>
                          <a:rPr lang="en-US" sz="3600" i="1">
                            <a:latin typeface="Cambria Math" panose="02040503050406030204" pitchFamily="18" charset="0"/>
                          </a:rPr>
                          <m:t>𝑠</m:t>
                        </m:r>
                      </m:e>
                      <m:sub>
                        <m:r>
                          <a:rPr lang="en-US" sz="3600" b="0" i="1" smtClean="0">
                            <a:latin typeface="Cambria Math" panose="02040503050406030204" pitchFamily="18" charset="0"/>
                          </a:rPr>
                          <m:t>𝑦</m:t>
                        </m:r>
                        <m:r>
                          <a:rPr lang="en-US" sz="3600" b="0" i="1" smtClean="0">
                            <a:latin typeface="Cambria Math" panose="02040503050406030204" pitchFamily="18" charset="0"/>
                          </a:rPr>
                          <m:t>,</m:t>
                        </m:r>
                        <m:r>
                          <a:rPr lang="en-US" sz="3600" i="1" dirty="0">
                            <a:latin typeface="Cambria Math" panose="02040503050406030204" pitchFamily="18" charset="0"/>
                          </a:rPr>
                          <m:t>𝑖</m:t>
                        </m:r>
                      </m:sub>
                      <m:sup>
                        <m:r>
                          <a:rPr lang="en-US" sz="3600" i="1">
                            <a:latin typeface="Cambria Math" panose="02040503050406030204" pitchFamily="18" charset="0"/>
                          </a:rPr>
                          <m:t>2</m:t>
                        </m:r>
                      </m:sup>
                    </m:sSubSup>
                    <m:r>
                      <a:rPr lang="en-US" sz="3600" i="1">
                        <a:latin typeface="Cambria Math" panose="02040503050406030204" pitchFamily="18" charset="0"/>
                      </a:rPr>
                      <m:t>]</m:t>
                    </m:r>
                  </m:oMath>
                </a14:m>
                <a:endParaRPr lang="en-US" sz="3600" i="1" dirty="0">
                  <a:latin typeface="Cambria Math" panose="02040503050406030204" pitchFamily="18" charset="0"/>
                </a:endParaRPr>
              </a:p>
              <a:p>
                <a:pPr marL="0" indent="0">
                  <a:buNone/>
                </a:pPr>
                <a:endParaRPr lang="en-US" sz="3600" i="1" dirty="0">
                  <a:latin typeface="Cambria Math" panose="02040503050406030204" pitchFamily="18" charset="0"/>
                </a:endParaRPr>
              </a:p>
              <a:p>
                <a14:m>
                  <m:oMath xmlns:m="http://schemas.openxmlformats.org/officeDocument/2006/math">
                    <m:r>
                      <a:rPr lang="en-US" sz="3200" i="1">
                        <a:latin typeface="Cambria Math" panose="02040503050406030204" pitchFamily="18" charset="0"/>
                      </a:rPr>
                      <m:t>𝑄</m:t>
                    </m:r>
                    <m:r>
                      <a:rPr lang="en-US" sz="3200" b="0" i="1" baseline="-25000" smtClean="0">
                        <a:latin typeface="Cambria Math" panose="02040503050406030204" pitchFamily="18" charset="0"/>
                      </a:rPr>
                      <m:t>𝐵</m:t>
                    </m:r>
                    <m:r>
                      <a:rPr lang="en-US" sz="3200" i="1" baseline="-25000">
                        <a:latin typeface="Cambria Math" panose="02040503050406030204" pitchFamily="18" charset="0"/>
                      </a:rPr>
                      <m:t>𝑙</m:t>
                    </m:r>
                    <m:r>
                      <a:rPr lang="en-US" sz="3200" b="0" i="1" baseline="-25000" smtClean="0">
                        <a:latin typeface="Cambria Math" panose="02040503050406030204" pitchFamily="18" charset="0"/>
                      </a:rPr>
                      <m:t>𝑢𝑒</m:t>
                    </m:r>
                    <m:r>
                      <a:rPr lang="en-US" sz="3200" i="1">
                        <a:latin typeface="Cambria Math" panose="02040503050406030204" pitchFamily="18" charset="0"/>
                      </a:rPr>
                      <m:t>= </m:t>
                    </m:r>
                    <m:nary>
                      <m:naryPr>
                        <m:chr m:val="∑"/>
                        <m:ctrlPr>
                          <a:rPr lang="en-US" sz="3200" i="1">
                            <a:latin typeface="Cambria Math" panose="02040503050406030204" pitchFamily="18" charset="0"/>
                          </a:rPr>
                        </m:ctrlPr>
                      </m:naryPr>
                      <m:sub>
                        <m:r>
                          <m:rPr>
                            <m:brk m:alnAt="23"/>
                          </m:rPr>
                          <a:rPr lang="en-US" sz="3200" i="1">
                            <a:latin typeface="Cambria Math" panose="02040503050406030204" pitchFamily="18" charset="0"/>
                          </a:rPr>
                          <m:t>𝑖</m:t>
                        </m:r>
                        <m:r>
                          <a:rPr lang="en-US" sz="3200" i="1">
                            <a:latin typeface="Cambria Math" panose="02040503050406030204" pitchFamily="18" charset="0"/>
                          </a:rPr>
                          <m:t>=</m:t>
                        </m:r>
                        <m:r>
                          <a:rPr lang="en-US" sz="3200" i="1">
                            <a:latin typeface="Cambria Math" panose="02040503050406030204" pitchFamily="18" charset="0"/>
                          </a:rPr>
                          <m:t>1</m:t>
                        </m:r>
                      </m:sub>
                      <m:sup>
                        <m:r>
                          <a:rPr lang="en-US" sz="3200" i="1">
                            <a:latin typeface="Cambria Math" panose="02040503050406030204" pitchFamily="18" charset="0"/>
                          </a:rPr>
                          <m:t>𝑘</m:t>
                        </m:r>
                      </m:sup>
                      <m:e>
                        <m:sSup>
                          <m:sSupPr>
                            <m:ctrlPr>
                              <a:rPr lang="en-US" sz="3200" i="1">
                                <a:latin typeface="Cambria Math" panose="02040503050406030204" pitchFamily="18" charset="0"/>
                              </a:rPr>
                            </m:ctrlPr>
                          </m:sSupPr>
                          <m:e>
                            <m:r>
                              <a:rPr lang="en-US" sz="3200" i="1">
                                <a:latin typeface="Cambria Math" panose="02040503050406030204" pitchFamily="18" charset="0"/>
                              </a:rPr>
                              <m:t>[(</m:t>
                            </m:r>
                            <m:sSub>
                              <m:sSubPr>
                                <m:ctrlPr>
                                  <a:rPr lang="he-IL" sz="3200" i="1" dirty="0">
                                    <a:latin typeface="Cambria Math" panose="02040503050406030204" pitchFamily="18" charset="0"/>
                                  </a:rPr>
                                </m:ctrlPr>
                              </m:sSubPr>
                              <m:e>
                                <m:r>
                                  <a:rPr lang="en-US" sz="3200" b="0" i="1" dirty="0" smtClean="0">
                                    <a:latin typeface="Cambria Math" panose="02040503050406030204" pitchFamily="18" charset="0"/>
                                  </a:rPr>
                                  <m:t>𝑧</m:t>
                                </m:r>
                              </m:e>
                              <m:sub>
                                <m:r>
                                  <a:rPr lang="he-IL" sz="3200" dirty="0">
                                    <a:latin typeface="Cambria Math" panose="02040503050406030204" pitchFamily="18" charset="0"/>
                                  </a:rPr>
                                  <m:t>𝑖</m:t>
                                </m:r>
                              </m:sub>
                            </m:sSub>
                            <m:r>
                              <a:rPr lang="he-IL" sz="3200"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b="0" i="1" dirty="0" smtClean="0">
                                    <a:latin typeface="Cambria Math" panose="02040503050406030204" pitchFamily="18" charset="0"/>
                                  </a:rPr>
                                  <m:t>𝑧</m:t>
                                </m:r>
                              </m:e>
                            </m:acc>
                            <m:r>
                              <a:rPr lang="en-US" sz="3200" i="1" dirty="0">
                                <a:latin typeface="Cambria Math" panose="02040503050406030204" pitchFamily="18" charset="0"/>
                              </a:rPr>
                              <m:t>)</m:t>
                            </m:r>
                          </m:e>
                          <m:sup>
                            <m:r>
                              <a:rPr lang="en-US" sz="3200" i="1">
                                <a:latin typeface="Cambria Math" panose="02040503050406030204" pitchFamily="18" charset="0"/>
                              </a:rPr>
                              <m:t>2</m:t>
                            </m:r>
                          </m:sup>
                        </m:sSup>
                        <m:r>
                          <a:rPr lang="en-US" sz="3200" i="1">
                            <a:latin typeface="Cambria Math" panose="02040503050406030204" pitchFamily="18" charset="0"/>
                          </a:rPr>
                          <m:t>/</m:t>
                        </m:r>
                      </m:e>
                    </m:nary>
                    <m:sSubSup>
                      <m:sSubSupPr>
                        <m:ctrlPr>
                          <a:rPr lang="en-US" sz="3200" i="1">
                            <a:latin typeface="Cambria Math" panose="02040503050406030204" pitchFamily="18" charset="0"/>
                          </a:rPr>
                        </m:ctrlPr>
                      </m:sSubSupPr>
                      <m:e>
                        <m:r>
                          <a:rPr lang="en-US" sz="3200" b="0" i="1" smtClean="0">
                            <a:latin typeface="Cambria Math" panose="02040503050406030204" pitchFamily="18" charset="0"/>
                          </a:rPr>
                          <m:t>𝑠</m:t>
                        </m:r>
                      </m:e>
                      <m:sub>
                        <m:r>
                          <a:rPr lang="en-US" sz="3200" b="0" i="1" smtClean="0">
                            <a:latin typeface="Cambria Math" panose="02040503050406030204" pitchFamily="18" charset="0"/>
                          </a:rPr>
                          <m:t>𝑧</m:t>
                        </m:r>
                        <m:r>
                          <a:rPr lang="en-US" sz="3200" b="0" i="1" smtClean="0">
                            <a:latin typeface="Cambria Math" panose="02040503050406030204" pitchFamily="18" charset="0"/>
                          </a:rPr>
                          <m:t>,</m:t>
                        </m:r>
                        <m:r>
                          <a:rPr lang="en-US" sz="3200" i="1" dirty="0">
                            <a:latin typeface="Cambria Math" panose="02040503050406030204" pitchFamily="18" charset="0"/>
                          </a:rPr>
                          <m:t>𝑖</m:t>
                        </m:r>
                      </m:sub>
                      <m:sup>
                        <m:r>
                          <a:rPr lang="en-US" sz="3200" i="1">
                            <a:latin typeface="Cambria Math" panose="02040503050406030204" pitchFamily="18" charset="0"/>
                          </a:rPr>
                          <m:t>2</m:t>
                        </m:r>
                      </m:sup>
                    </m:sSubSup>
                    <m:r>
                      <a:rPr lang="en-US" sz="3200" i="1">
                        <a:latin typeface="Cambria Math" panose="02040503050406030204" pitchFamily="18" charset="0"/>
                      </a:rPr>
                      <m:t>]</m:t>
                    </m:r>
                  </m:oMath>
                </a14:m>
                <a:endParaRPr lang="en-US" sz="3200" dirty="0"/>
              </a:p>
              <a:p>
                <a:pPr marL="0" indent="0">
                  <a:buNone/>
                </a:pPr>
                <a:endParaRPr lang="en-US" sz="3300" dirty="0"/>
              </a:p>
            </p:txBody>
          </p:sp>
        </mc:Choice>
        <mc:Fallback xmlns="">
          <p:sp>
            <p:nvSpPr>
              <p:cNvPr id="3" name="Content Placeholder 2">
                <a:extLst>
                  <a:ext uri="{FF2B5EF4-FFF2-40B4-BE49-F238E27FC236}">
                    <a16:creationId xmlns:a16="http://schemas.microsoft.com/office/drawing/2014/main" id="{DBF6AC60-5082-4B1A-B64F-2C7B00E62C27}"/>
                  </a:ext>
                </a:extLst>
              </p:cNvPr>
              <p:cNvSpPr>
                <a:spLocks noGrp="1" noRot="1" noChangeAspect="1" noMove="1" noResize="1" noEditPoints="1" noAdjustHandles="1" noChangeArrowheads="1" noChangeShapeType="1" noTextEdit="1"/>
              </p:cNvSpPr>
              <p:nvPr>
                <p:ph idx="1"/>
              </p:nvPr>
            </p:nvSpPr>
            <p:spPr>
              <a:xfrm>
                <a:off x="640080" y="1381760"/>
                <a:ext cx="11033760" cy="5476240"/>
              </a:xfrm>
              <a:blipFill>
                <a:blip r:embed="rId2"/>
                <a:stretch>
                  <a:fillRect/>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A43F3FE-D7B4-447B-B28A-3106A373B8D2}"/>
              </a:ext>
            </a:extLst>
          </p:cNvPr>
          <p:cNvSpPr>
            <a:spLocks noGrp="1"/>
          </p:cNvSpPr>
          <p:nvPr>
            <p:ph type="title"/>
          </p:nvPr>
        </p:nvSpPr>
        <p:spPr>
          <a:xfrm>
            <a:off x="381000" y="243205"/>
            <a:ext cx="10515600" cy="1325563"/>
          </a:xfrm>
        </p:spPr>
        <p:txBody>
          <a:bodyPr/>
          <a:lstStyle/>
          <a:p>
            <a:r>
              <a:rPr lang="en-US" dirty="0"/>
              <a:t>20%-80% study size split</a:t>
            </a:r>
          </a:p>
        </p:txBody>
      </p:sp>
      <p:sp>
        <p:nvSpPr>
          <p:cNvPr id="7" name="TextBox 6">
            <a:extLst>
              <a:ext uri="{FF2B5EF4-FFF2-40B4-BE49-F238E27FC236}">
                <a16:creationId xmlns:a16="http://schemas.microsoft.com/office/drawing/2014/main" id="{A458F13B-6AEB-4F9A-B95F-61585DAC7798}"/>
              </a:ext>
            </a:extLst>
          </p:cNvPr>
          <p:cNvSpPr txBox="1"/>
          <p:nvPr/>
        </p:nvSpPr>
        <p:spPr>
          <a:xfrm>
            <a:off x="9032240" y="5903893"/>
            <a:ext cx="2641600" cy="954107"/>
          </a:xfrm>
          <a:prstGeom prst="rect">
            <a:avLst/>
          </a:prstGeom>
          <a:noFill/>
        </p:spPr>
        <p:txBody>
          <a:bodyPr wrap="square" rtlCol="0">
            <a:spAutoFit/>
          </a:bodyPr>
          <a:lstStyle/>
          <a:p>
            <a:r>
              <a:rPr lang="en-US" sz="2800" i="1" dirty="0">
                <a:latin typeface="Cambria Math" panose="02040503050406030204" pitchFamily="18" charset="0"/>
              </a:rPr>
              <a:t>k ∈ {3,10,30}</a:t>
            </a:r>
          </a:p>
          <a:p>
            <a:endParaRPr lang="en-US" sz="2800" dirty="0"/>
          </a:p>
        </p:txBody>
      </p:sp>
    </p:spTree>
    <p:extLst>
      <p:ext uri="{BB962C8B-B14F-4D97-AF65-F5344CB8AC3E}">
        <p14:creationId xmlns:p14="http://schemas.microsoft.com/office/powerpoint/2010/main" val="12699318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C38D2-187E-4524-94FA-66B27E7217CF}"/>
              </a:ext>
            </a:extLst>
          </p:cNvPr>
          <p:cNvPicPr>
            <a:picLocks noChangeAspect="1"/>
          </p:cNvPicPr>
          <p:nvPr/>
        </p:nvPicPr>
        <p:blipFill rotWithShape="1">
          <a:blip r:embed="rId2"/>
          <a:srcRect b="5955"/>
          <a:stretch/>
        </p:blipFill>
        <p:spPr>
          <a:xfrm>
            <a:off x="0" y="0"/>
            <a:ext cx="9079785" cy="646176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096001" y="902453"/>
            <a:ext cx="2740348" cy="1059334"/>
            <a:chOff x="6827520" y="821174"/>
            <a:chExt cx="2740348" cy="967092"/>
          </a:xfrm>
        </p:grpSpPr>
        <p:sp>
          <p:nvSpPr>
            <p:cNvPr id="8" name="Oval 7">
              <a:extLst>
                <a:ext uri="{FF2B5EF4-FFF2-40B4-BE49-F238E27FC236}">
                  <a16:creationId xmlns:a16="http://schemas.microsoft.com/office/drawing/2014/main" id="{B489CB6B-20A8-48D1-B3E5-14C314463827}"/>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821174"/>
              <a:ext cx="2506668" cy="337172"/>
            </a:xfrm>
            <a:prstGeom prst="rect">
              <a:avLst/>
            </a:prstGeom>
            <a:noFill/>
          </p:spPr>
          <p:txBody>
            <a:bodyPr wrap="square" rtlCol="0">
              <a:spAutoFit/>
            </a:bodyPr>
            <a:lstStyle/>
            <a:p>
              <a:r>
                <a:rPr lang="en-US" dirty="0"/>
                <a:t>Fifth 60, the rest 200</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199" y="1125974"/>
              <a:ext cx="2506669" cy="337172"/>
            </a:xfrm>
            <a:prstGeom prst="rect">
              <a:avLst/>
            </a:prstGeom>
            <a:noFill/>
          </p:spPr>
          <p:txBody>
            <a:bodyPr wrap="square" rtlCol="0">
              <a:spAutoFit/>
            </a:bodyPr>
            <a:lstStyle/>
            <a:p>
              <a:r>
                <a:rPr lang="en-US" dirty="0"/>
                <a:t>Fifth 20, the rest 200</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61200" y="1451094"/>
              <a:ext cx="2397760" cy="337172"/>
            </a:xfrm>
            <a:prstGeom prst="rect">
              <a:avLst/>
            </a:prstGeom>
            <a:noFill/>
          </p:spPr>
          <p:txBody>
            <a:bodyPr wrap="square" rtlCol="0">
              <a:spAutoFit/>
            </a:bodyPr>
            <a:lstStyle/>
            <a:p>
              <a:r>
                <a:rPr lang="en-US" dirty="0"/>
                <a:t>Fifth 10, the rest 200</a:t>
              </a:r>
            </a:p>
          </p:txBody>
        </p:sp>
      </p:grpSp>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5.4%</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6.1%</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8.1%</a:t>
                </a:r>
              </a:p>
            </p:txBody>
          </p:sp>
        </p:grpSp>
      </p:grpSp>
    </p:spTree>
    <p:extLst>
      <p:ext uri="{BB962C8B-B14F-4D97-AF65-F5344CB8AC3E}">
        <p14:creationId xmlns:p14="http://schemas.microsoft.com/office/powerpoint/2010/main" val="78174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653539-3B58-453F-A9C0-21196A272DAB}"/>
              </a:ext>
            </a:extLst>
          </p:cNvPr>
          <p:cNvPicPr>
            <a:picLocks noChangeAspect="1"/>
          </p:cNvPicPr>
          <p:nvPr/>
        </p:nvPicPr>
        <p:blipFill rotWithShape="1">
          <a:blip r:embed="rId2"/>
          <a:srcRect b="5926"/>
          <a:stretch/>
        </p:blipFill>
        <p:spPr>
          <a:xfrm>
            <a:off x="0" y="0"/>
            <a:ext cx="9062736" cy="6451600"/>
          </a:xfrm>
          <a:prstGeom prst="rect">
            <a:avLst/>
          </a:prstGeom>
        </p:spPr>
      </p:pic>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5.8%</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6.7%</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8.8%</a:t>
                </a:r>
              </a:p>
            </p:txBody>
          </p:sp>
        </p:grpSp>
      </p:grpSp>
      <p:grpSp>
        <p:nvGrpSpPr>
          <p:cNvPr id="25" name="Group 24">
            <a:extLst>
              <a:ext uri="{FF2B5EF4-FFF2-40B4-BE49-F238E27FC236}">
                <a16:creationId xmlns:a16="http://schemas.microsoft.com/office/drawing/2014/main" id="{0F3CFD85-47A9-41FF-AB29-322F5DE3B65E}"/>
              </a:ext>
            </a:extLst>
          </p:cNvPr>
          <p:cNvGrpSpPr/>
          <p:nvPr/>
        </p:nvGrpSpPr>
        <p:grpSpPr>
          <a:xfrm>
            <a:off x="6096001" y="902453"/>
            <a:ext cx="2740348" cy="1059334"/>
            <a:chOff x="6827520" y="821174"/>
            <a:chExt cx="2740348" cy="967092"/>
          </a:xfrm>
        </p:grpSpPr>
        <p:sp>
          <p:nvSpPr>
            <p:cNvPr id="26" name="Oval 25">
              <a:extLst>
                <a:ext uri="{FF2B5EF4-FFF2-40B4-BE49-F238E27FC236}">
                  <a16:creationId xmlns:a16="http://schemas.microsoft.com/office/drawing/2014/main" id="{6E680D18-3B4F-4124-87E5-895384C02C33}"/>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B2284FC-6C35-4995-B7BE-72FD0FE00272}"/>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8BC5FD2-DA81-4EAD-AA25-C85338437507}"/>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D6DB70-7579-461F-9C33-2DAC1C8F8088}"/>
                </a:ext>
              </a:extLst>
            </p:cNvPr>
            <p:cNvSpPr txBox="1"/>
            <p:nvPr/>
          </p:nvSpPr>
          <p:spPr>
            <a:xfrm>
              <a:off x="7061200" y="821174"/>
              <a:ext cx="2506668" cy="337172"/>
            </a:xfrm>
            <a:prstGeom prst="rect">
              <a:avLst/>
            </a:prstGeom>
            <a:noFill/>
          </p:spPr>
          <p:txBody>
            <a:bodyPr wrap="square" rtlCol="0">
              <a:spAutoFit/>
            </a:bodyPr>
            <a:lstStyle/>
            <a:p>
              <a:r>
                <a:rPr lang="en-US" dirty="0"/>
                <a:t>Fifth 60, the rest 200</a:t>
              </a:r>
            </a:p>
          </p:txBody>
        </p:sp>
        <p:sp>
          <p:nvSpPr>
            <p:cNvPr id="30" name="TextBox 29">
              <a:extLst>
                <a:ext uri="{FF2B5EF4-FFF2-40B4-BE49-F238E27FC236}">
                  <a16:creationId xmlns:a16="http://schemas.microsoft.com/office/drawing/2014/main" id="{8AAA13AA-E5BB-493E-A13A-879B036B460D}"/>
                </a:ext>
              </a:extLst>
            </p:cNvPr>
            <p:cNvSpPr txBox="1"/>
            <p:nvPr/>
          </p:nvSpPr>
          <p:spPr>
            <a:xfrm>
              <a:off x="7061199" y="1125974"/>
              <a:ext cx="2506669" cy="337172"/>
            </a:xfrm>
            <a:prstGeom prst="rect">
              <a:avLst/>
            </a:prstGeom>
            <a:noFill/>
          </p:spPr>
          <p:txBody>
            <a:bodyPr wrap="square" rtlCol="0">
              <a:spAutoFit/>
            </a:bodyPr>
            <a:lstStyle/>
            <a:p>
              <a:r>
                <a:rPr lang="en-US" dirty="0"/>
                <a:t>Fifth 20, the rest 200</a:t>
              </a:r>
            </a:p>
          </p:txBody>
        </p:sp>
        <p:sp>
          <p:nvSpPr>
            <p:cNvPr id="31" name="TextBox 30">
              <a:extLst>
                <a:ext uri="{FF2B5EF4-FFF2-40B4-BE49-F238E27FC236}">
                  <a16:creationId xmlns:a16="http://schemas.microsoft.com/office/drawing/2014/main" id="{1D8CC7CF-CF4A-4574-83D4-E357EF7D7C60}"/>
                </a:ext>
              </a:extLst>
            </p:cNvPr>
            <p:cNvSpPr txBox="1"/>
            <p:nvPr/>
          </p:nvSpPr>
          <p:spPr>
            <a:xfrm>
              <a:off x="7061200" y="1451094"/>
              <a:ext cx="2397760" cy="337172"/>
            </a:xfrm>
            <a:prstGeom prst="rect">
              <a:avLst/>
            </a:prstGeom>
            <a:noFill/>
          </p:spPr>
          <p:txBody>
            <a:bodyPr wrap="square" rtlCol="0">
              <a:spAutoFit/>
            </a:bodyPr>
            <a:lstStyle/>
            <a:p>
              <a:r>
                <a:rPr lang="en-US" dirty="0"/>
                <a:t>Fifth 10, the rest 200</a:t>
              </a:r>
            </a:p>
          </p:txBody>
        </p:sp>
      </p:grpSp>
    </p:spTree>
    <p:extLst>
      <p:ext uri="{BB962C8B-B14F-4D97-AF65-F5344CB8AC3E}">
        <p14:creationId xmlns:p14="http://schemas.microsoft.com/office/powerpoint/2010/main" val="40332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F9427-8D46-4DEB-9F13-BC0A5CA8C534}"/>
              </a:ext>
            </a:extLst>
          </p:cNvPr>
          <p:cNvPicPr>
            <a:picLocks noChangeAspect="1"/>
          </p:cNvPicPr>
          <p:nvPr/>
        </p:nvPicPr>
        <p:blipFill rotWithShape="1">
          <a:blip r:embed="rId2"/>
          <a:srcRect b="6371"/>
          <a:stretch/>
        </p:blipFill>
        <p:spPr>
          <a:xfrm>
            <a:off x="0" y="0"/>
            <a:ext cx="9062736" cy="6421120"/>
          </a:xfrm>
          <a:prstGeom prst="rect">
            <a:avLst/>
          </a:prstGeom>
        </p:spPr>
      </p:pic>
      <p:grpSp>
        <p:nvGrpSpPr>
          <p:cNvPr id="24" name="Group 23">
            <a:extLst>
              <a:ext uri="{FF2B5EF4-FFF2-40B4-BE49-F238E27FC236}">
                <a16:creationId xmlns:a16="http://schemas.microsoft.com/office/drawing/2014/main" id="{7C636732-EDA0-4BA8-94B5-CBD11D6D08B1}"/>
              </a:ext>
            </a:extLst>
          </p:cNvPr>
          <p:cNvGrpSpPr/>
          <p:nvPr/>
        </p:nvGrpSpPr>
        <p:grpSpPr>
          <a:xfrm>
            <a:off x="8829041" y="2387600"/>
            <a:ext cx="3180080" cy="1576586"/>
            <a:chOff x="8849361" y="294640"/>
            <a:chExt cx="3180080" cy="1576586"/>
          </a:xfrm>
        </p:grpSpPr>
        <p:sp>
          <p:nvSpPr>
            <p:cNvPr id="16" name="TextBox 15">
              <a:extLst>
                <a:ext uri="{FF2B5EF4-FFF2-40B4-BE49-F238E27FC236}">
                  <a16:creationId xmlns:a16="http://schemas.microsoft.com/office/drawing/2014/main" id="{AF323DDD-019E-495A-AD77-B229A954536A}"/>
                </a:ext>
              </a:extLst>
            </p:cNvPr>
            <p:cNvSpPr txBox="1"/>
            <p:nvPr/>
          </p:nvSpPr>
          <p:spPr>
            <a:xfrm>
              <a:off x="8849361" y="294640"/>
              <a:ext cx="3180080" cy="584775"/>
            </a:xfrm>
            <a:prstGeom prst="rect">
              <a:avLst/>
            </a:prstGeom>
            <a:noFill/>
          </p:spPr>
          <p:txBody>
            <a:bodyPr wrap="square" rtlCol="0">
              <a:spAutoFit/>
            </a:bodyPr>
            <a:lstStyle/>
            <a:p>
              <a:pPr algn="ctr"/>
              <a:r>
                <a:rPr lang="en-US" sz="3200" b="1" dirty="0"/>
                <a:t>Type I Error Rate:</a:t>
              </a:r>
            </a:p>
          </p:txBody>
        </p:sp>
        <p:grpSp>
          <p:nvGrpSpPr>
            <p:cNvPr id="17" name="Group 16">
              <a:extLst>
                <a:ext uri="{FF2B5EF4-FFF2-40B4-BE49-F238E27FC236}">
                  <a16:creationId xmlns:a16="http://schemas.microsoft.com/office/drawing/2014/main" id="{41739D27-177C-49E5-A86E-1378E30C1320}"/>
                </a:ext>
              </a:extLst>
            </p:cNvPr>
            <p:cNvGrpSpPr/>
            <p:nvPr/>
          </p:nvGrpSpPr>
          <p:grpSpPr>
            <a:xfrm>
              <a:off x="9014447" y="871974"/>
              <a:ext cx="2639073" cy="999252"/>
              <a:chOff x="6827520" y="821174"/>
              <a:chExt cx="2631440" cy="999252"/>
            </a:xfrm>
          </p:grpSpPr>
          <p:sp>
            <p:nvSpPr>
              <p:cNvPr id="18" name="Oval 17">
                <a:extLst>
                  <a:ext uri="{FF2B5EF4-FFF2-40B4-BE49-F238E27FC236}">
                    <a16:creationId xmlns:a16="http://schemas.microsoft.com/office/drawing/2014/main" id="{EAFBE161-D491-4F39-97F3-0FC95BBFFE18}"/>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BB3E467-8F7D-48F9-B85B-0A67ECC9ECA9}"/>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5E9C46D-195F-4867-B637-A8D548383731}"/>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15BA762-51E0-4B12-BE04-D68BF1EBFEB7}"/>
                  </a:ext>
                </a:extLst>
              </p:cNvPr>
              <p:cNvSpPr txBox="1"/>
              <p:nvPr/>
            </p:nvSpPr>
            <p:spPr>
              <a:xfrm>
                <a:off x="7061200" y="821174"/>
                <a:ext cx="2397760" cy="369332"/>
              </a:xfrm>
              <a:prstGeom prst="rect">
                <a:avLst/>
              </a:prstGeom>
              <a:noFill/>
            </p:spPr>
            <p:txBody>
              <a:bodyPr wrap="square" rtlCol="0">
                <a:spAutoFit/>
              </a:bodyPr>
              <a:lstStyle/>
              <a:p>
                <a:r>
                  <a:rPr lang="en-US" dirty="0"/>
                  <a:t>5.9%</a:t>
                </a:r>
              </a:p>
            </p:txBody>
          </p:sp>
          <p:sp>
            <p:nvSpPr>
              <p:cNvPr id="22" name="TextBox 21">
                <a:extLst>
                  <a:ext uri="{FF2B5EF4-FFF2-40B4-BE49-F238E27FC236}">
                    <a16:creationId xmlns:a16="http://schemas.microsoft.com/office/drawing/2014/main" id="{A47C3AA8-0C91-4138-85A4-0C628D27C53B}"/>
                  </a:ext>
                </a:extLst>
              </p:cNvPr>
              <p:cNvSpPr txBox="1"/>
              <p:nvPr/>
            </p:nvSpPr>
            <p:spPr>
              <a:xfrm>
                <a:off x="7061200" y="1125974"/>
                <a:ext cx="2397760" cy="369332"/>
              </a:xfrm>
              <a:prstGeom prst="rect">
                <a:avLst/>
              </a:prstGeom>
              <a:noFill/>
            </p:spPr>
            <p:txBody>
              <a:bodyPr wrap="square" rtlCol="0">
                <a:spAutoFit/>
              </a:bodyPr>
              <a:lstStyle/>
              <a:p>
                <a:r>
                  <a:rPr lang="en-US" dirty="0"/>
                  <a:t>7.2%</a:t>
                </a:r>
              </a:p>
            </p:txBody>
          </p:sp>
          <p:sp>
            <p:nvSpPr>
              <p:cNvPr id="23" name="TextBox 22">
                <a:extLst>
                  <a:ext uri="{FF2B5EF4-FFF2-40B4-BE49-F238E27FC236}">
                    <a16:creationId xmlns:a16="http://schemas.microsoft.com/office/drawing/2014/main" id="{BB2E89F0-8770-428F-A5B9-67BFDF6B2AC5}"/>
                  </a:ext>
                </a:extLst>
              </p:cNvPr>
              <p:cNvSpPr txBox="1"/>
              <p:nvPr/>
            </p:nvSpPr>
            <p:spPr>
              <a:xfrm>
                <a:off x="7061200" y="1451094"/>
                <a:ext cx="2397760" cy="369332"/>
              </a:xfrm>
              <a:prstGeom prst="rect">
                <a:avLst/>
              </a:prstGeom>
              <a:noFill/>
            </p:spPr>
            <p:txBody>
              <a:bodyPr wrap="square" rtlCol="0">
                <a:spAutoFit/>
              </a:bodyPr>
              <a:lstStyle/>
              <a:p>
                <a:r>
                  <a:rPr lang="en-US" dirty="0"/>
                  <a:t>10.1%</a:t>
                </a:r>
              </a:p>
            </p:txBody>
          </p:sp>
        </p:grpSp>
      </p:grpSp>
      <p:grpSp>
        <p:nvGrpSpPr>
          <p:cNvPr id="25" name="Group 24">
            <a:extLst>
              <a:ext uri="{FF2B5EF4-FFF2-40B4-BE49-F238E27FC236}">
                <a16:creationId xmlns:a16="http://schemas.microsoft.com/office/drawing/2014/main" id="{0B5BF2E6-E5ED-4B88-A5FC-0E999B15343D}"/>
              </a:ext>
            </a:extLst>
          </p:cNvPr>
          <p:cNvGrpSpPr/>
          <p:nvPr/>
        </p:nvGrpSpPr>
        <p:grpSpPr>
          <a:xfrm>
            <a:off x="6096001" y="902453"/>
            <a:ext cx="2740348" cy="1059334"/>
            <a:chOff x="6827520" y="821174"/>
            <a:chExt cx="2740348" cy="967092"/>
          </a:xfrm>
        </p:grpSpPr>
        <p:sp>
          <p:nvSpPr>
            <p:cNvPr id="26" name="Oval 25">
              <a:extLst>
                <a:ext uri="{FF2B5EF4-FFF2-40B4-BE49-F238E27FC236}">
                  <a16:creationId xmlns:a16="http://schemas.microsoft.com/office/drawing/2014/main" id="{45D70DCC-5437-41E4-80AD-13687155E9F9}"/>
                </a:ext>
              </a:extLst>
            </p:cNvPr>
            <p:cNvSpPr/>
            <p:nvPr/>
          </p:nvSpPr>
          <p:spPr>
            <a:xfrm>
              <a:off x="6827520" y="904240"/>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C4E15C-88CA-4554-87A3-8DA5B0D8A5F0}"/>
                </a:ext>
              </a:extLst>
            </p:cNvPr>
            <p:cNvSpPr/>
            <p:nvPr/>
          </p:nvSpPr>
          <p:spPr>
            <a:xfrm>
              <a:off x="6827520" y="153416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7EA3108-D24B-47C8-A102-C9653FAE8332}"/>
                </a:ext>
              </a:extLst>
            </p:cNvPr>
            <p:cNvSpPr/>
            <p:nvPr/>
          </p:nvSpPr>
          <p:spPr>
            <a:xfrm>
              <a:off x="6827520" y="121920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C771BC5-EFAC-4198-9BE4-99615FE36DEE}"/>
                </a:ext>
              </a:extLst>
            </p:cNvPr>
            <p:cNvSpPr txBox="1"/>
            <p:nvPr/>
          </p:nvSpPr>
          <p:spPr>
            <a:xfrm>
              <a:off x="7061200" y="821174"/>
              <a:ext cx="2506668" cy="337172"/>
            </a:xfrm>
            <a:prstGeom prst="rect">
              <a:avLst/>
            </a:prstGeom>
            <a:noFill/>
          </p:spPr>
          <p:txBody>
            <a:bodyPr wrap="square" rtlCol="0">
              <a:spAutoFit/>
            </a:bodyPr>
            <a:lstStyle/>
            <a:p>
              <a:r>
                <a:rPr lang="en-US" dirty="0"/>
                <a:t>Fifth 60, the rest 200</a:t>
              </a:r>
            </a:p>
          </p:txBody>
        </p:sp>
        <p:sp>
          <p:nvSpPr>
            <p:cNvPr id="30" name="TextBox 29">
              <a:extLst>
                <a:ext uri="{FF2B5EF4-FFF2-40B4-BE49-F238E27FC236}">
                  <a16:creationId xmlns:a16="http://schemas.microsoft.com/office/drawing/2014/main" id="{15BA2DCF-0E79-4627-A9D6-FD8CB6F0D7F5}"/>
                </a:ext>
              </a:extLst>
            </p:cNvPr>
            <p:cNvSpPr txBox="1"/>
            <p:nvPr/>
          </p:nvSpPr>
          <p:spPr>
            <a:xfrm>
              <a:off x="7061199" y="1125974"/>
              <a:ext cx="2506669" cy="337172"/>
            </a:xfrm>
            <a:prstGeom prst="rect">
              <a:avLst/>
            </a:prstGeom>
            <a:noFill/>
          </p:spPr>
          <p:txBody>
            <a:bodyPr wrap="square" rtlCol="0">
              <a:spAutoFit/>
            </a:bodyPr>
            <a:lstStyle/>
            <a:p>
              <a:r>
                <a:rPr lang="en-US" dirty="0"/>
                <a:t>Fifth 20, the rest 200</a:t>
              </a:r>
            </a:p>
          </p:txBody>
        </p:sp>
        <p:sp>
          <p:nvSpPr>
            <p:cNvPr id="31" name="TextBox 30">
              <a:extLst>
                <a:ext uri="{FF2B5EF4-FFF2-40B4-BE49-F238E27FC236}">
                  <a16:creationId xmlns:a16="http://schemas.microsoft.com/office/drawing/2014/main" id="{C5DE8D5D-F296-4D4E-A728-DAD0422B7AC1}"/>
                </a:ext>
              </a:extLst>
            </p:cNvPr>
            <p:cNvSpPr txBox="1"/>
            <p:nvPr/>
          </p:nvSpPr>
          <p:spPr>
            <a:xfrm>
              <a:off x="7061200" y="1451094"/>
              <a:ext cx="2397760" cy="337172"/>
            </a:xfrm>
            <a:prstGeom prst="rect">
              <a:avLst/>
            </a:prstGeom>
            <a:noFill/>
          </p:spPr>
          <p:txBody>
            <a:bodyPr wrap="square" rtlCol="0">
              <a:spAutoFit/>
            </a:bodyPr>
            <a:lstStyle/>
            <a:p>
              <a:r>
                <a:rPr lang="en-US" dirty="0"/>
                <a:t>Fifth 10, the rest 200</a:t>
              </a:r>
            </a:p>
          </p:txBody>
        </p:sp>
      </p:grpSp>
    </p:spTree>
    <p:extLst>
      <p:ext uri="{BB962C8B-B14F-4D97-AF65-F5344CB8AC3E}">
        <p14:creationId xmlns:p14="http://schemas.microsoft.com/office/powerpoint/2010/main" val="13074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a:xfrm>
            <a:off x="0" y="6449759"/>
            <a:ext cx="3227832" cy="816482"/>
          </a:xfrm>
        </p:spPr>
        <p:txBody>
          <a:bodyPr/>
          <a:lstStyle/>
          <a:p>
            <a:fld id="{93CF431C-223D-7844-AEFA-892A38D2E5D4}" type="slidenum">
              <a:rPr lang="he-IL" sz="2000" smtClean="0"/>
              <a:t>6</a:t>
            </a:fld>
            <a:endParaRPr lang="he-IL" sz="2000" dirty="0"/>
          </a:p>
        </p:txBody>
      </p:sp>
      <p:pic>
        <p:nvPicPr>
          <p:cNvPr id="2" name="Picture 1">
            <a:extLst>
              <a:ext uri="{FF2B5EF4-FFF2-40B4-BE49-F238E27FC236}">
                <a16:creationId xmlns:a16="http://schemas.microsoft.com/office/drawing/2014/main" id="{56C570C0-1757-4723-A472-4F46379A5193}"/>
              </a:ext>
            </a:extLst>
          </p:cNvPr>
          <p:cNvPicPr>
            <a:picLocks noChangeAspect="1"/>
          </p:cNvPicPr>
          <p:nvPr/>
        </p:nvPicPr>
        <p:blipFill>
          <a:blip r:embed="rId2"/>
          <a:stretch>
            <a:fillRect/>
          </a:stretch>
        </p:blipFill>
        <p:spPr>
          <a:xfrm>
            <a:off x="0" y="-297"/>
            <a:ext cx="12192528" cy="6858297"/>
          </a:xfrm>
          <a:prstGeom prst="rect">
            <a:avLst/>
          </a:prstGeom>
        </p:spPr>
      </p:pic>
    </p:spTree>
    <p:extLst>
      <p:ext uri="{BB962C8B-B14F-4D97-AF65-F5344CB8AC3E}">
        <p14:creationId xmlns:p14="http://schemas.microsoft.com/office/powerpoint/2010/main" val="200347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4F77-2DF9-48FB-BD74-007882431FA3}"/>
              </a:ext>
            </a:extLst>
          </p:cNvPr>
          <p:cNvSpPr>
            <a:spLocks noGrp="1"/>
          </p:cNvSpPr>
          <p:nvPr>
            <p:ph type="title"/>
          </p:nvPr>
        </p:nvSpPr>
        <p:spPr>
          <a:xfrm>
            <a:off x="335280" y="365125"/>
            <a:ext cx="11018520" cy="1325563"/>
          </a:xfrm>
        </p:spPr>
        <p:txBody>
          <a:bodyPr/>
          <a:lstStyle/>
          <a:p>
            <a:r>
              <a:rPr lang="en-US" dirty="0"/>
              <a:t>Conclusions for the mean difference simulations</a:t>
            </a:r>
          </a:p>
        </p:txBody>
      </p:sp>
      <p:sp>
        <p:nvSpPr>
          <p:cNvPr id="3" name="Content Placeholder 2">
            <a:extLst>
              <a:ext uri="{FF2B5EF4-FFF2-40B4-BE49-F238E27FC236}">
                <a16:creationId xmlns:a16="http://schemas.microsoft.com/office/drawing/2014/main" id="{63B0AB83-CDF0-4E29-BFB2-0493FB10DB19}"/>
              </a:ext>
            </a:extLst>
          </p:cNvPr>
          <p:cNvSpPr>
            <a:spLocks noGrp="1"/>
          </p:cNvSpPr>
          <p:nvPr>
            <p:ph idx="1"/>
          </p:nvPr>
        </p:nvSpPr>
        <p:spPr/>
        <p:txBody>
          <a:bodyPr/>
          <a:lstStyle/>
          <a:p>
            <a:r>
              <a:rPr lang="en-US" dirty="0"/>
              <a:t>It appears that for meta-analyses based on mean difference, the usage of small studies distorts the null-distribution of Q, resulting in higher Type 1 error rates than originally intended. </a:t>
            </a:r>
          </a:p>
          <a:p>
            <a:pPr marL="0" indent="0">
              <a:buNone/>
            </a:pPr>
            <a:endParaRPr lang="en-US" dirty="0"/>
          </a:p>
          <a:p>
            <a:r>
              <a:rPr lang="en-US" dirty="0"/>
              <a:t>The distortion might still be present when the proportion of small studies is small and it worsens as K increases. </a:t>
            </a:r>
          </a:p>
        </p:txBody>
      </p:sp>
    </p:spTree>
    <p:extLst>
      <p:ext uri="{BB962C8B-B14F-4D97-AF65-F5344CB8AC3E}">
        <p14:creationId xmlns:p14="http://schemas.microsoft.com/office/powerpoint/2010/main" val="3257099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buFont typeface="Calibri" panose="020F0502020204030204" pitchFamily="34" charset="0"/>
                  <a:buChar char="⅟"/>
                </a:pPr>
                <a:r>
                  <a:rPr lang="en-US" dirty="0"/>
                  <a:t>Homemade simulations</a:t>
                </a:r>
              </a:p>
              <a:p>
                <a:pPr>
                  <a:buClr>
                    <a:srgbClr val="FF0000"/>
                  </a:buClr>
                </a:pPr>
                <a:r>
                  <a:rPr lang="en-US" dirty="0"/>
                  <a:t>Actual null-distribution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217" t="-2051" b="-51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A388709-3BD9-40AA-9B42-F964EA365B0C}"/>
              </a:ext>
            </a:extLst>
          </p:cNvPr>
          <p:cNvSpPr txBox="1"/>
          <p:nvPr/>
        </p:nvSpPr>
        <p:spPr>
          <a:xfrm>
            <a:off x="970649" y="3782586"/>
            <a:ext cx="247650" cy="307777"/>
          </a:xfrm>
          <a:prstGeom prst="rect">
            <a:avLst/>
          </a:prstGeom>
          <a:noFill/>
        </p:spPr>
        <p:txBody>
          <a:bodyPr wrap="square" rtlCol="0">
            <a:spAutoFit/>
          </a:bodyPr>
          <a:lstStyle/>
          <a:p>
            <a:r>
              <a:rPr lang="en-US" sz="1400" b="1" dirty="0">
                <a:solidFill>
                  <a:srgbClr val="FF0000"/>
                </a:solidFill>
              </a:rPr>
              <a:t>2</a:t>
            </a:r>
          </a:p>
        </p:txBody>
      </p:sp>
    </p:spTree>
    <p:extLst>
      <p:ext uri="{BB962C8B-B14F-4D97-AF65-F5344CB8AC3E}">
        <p14:creationId xmlns:p14="http://schemas.microsoft.com/office/powerpoint/2010/main" val="3714701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D44B-CE2C-4B68-A0B2-C972C917AE0C}"/>
              </a:ext>
            </a:extLst>
          </p:cNvPr>
          <p:cNvSpPr>
            <a:spLocks noGrp="1"/>
          </p:cNvSpPr>
          <p:nvPr>
            <p:ph type="title"/>
          </p:nvPr>
        </p:nvSpPr>
        <p:spPr>
          <a:xfrm>
            <a:off x="838200" y="2766218"/>
            <a:ext cx="10515600" cy="1325563"/>
          </a:xfrm>
        </p:spPr>
        <p:txBody>
          <a:bodyPr>
            <a:normAutofit fontScale="90000"/>
          </a:bodyPr>
          <a:lstStyle/>
          <a:p>
            <a:pPr algn="ctr"/>
            <a:r>
              <a:rPr lang="en-US" b="1" dirty="0"/>
              <a:t>What happens when there is a dependency between the effect size and its estimated variance?</a:t>
            </a:r>
            <a:endParaRPr lang="he-IL" b="1" dirty="0"/>
          </a:p>
        </p:txBody>
      </p:sp>
    </p:spTree>
    <p:extLst>
      <p:ext uri="{BB962C8B-B14F-4D97-AF65-F5344CB8AC3E}">
        <p14:creationId xmlns:p14="http://schemas.microsoft.com/office/powerpoint/2010/main" val="1571564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BBB3-1173-47B1-8E2D-A1EFBDCABE4E}"/>
              </a:ext>
            </a:extLst>
          </p:cNvPr>
          <p:cNvSpPr>
            <a:spLocks noGrp="1"/>
          </p:cNvSpPr>
          <p:nvPr>
            <p:ph type="title"/>
          </p:nvPr>
        </p:nvSpPr>
        <p:spPr/>
        <p:txBody>
          <a:bodyPr/>
          <a:lstStyle/>
          <a:p>
            <a:r>
              <a:rPr lang="en-US" dirty="0"/>
              <a:t>OR</a:t>
            </a:r>
            <a:endParaRPr lang="he-IL" dirty="0"/>
          </a:p>
        </p:txBody>
      </p:sp>
      <p:pic>
        <p:nvPicPr>
          <p:cNvPr id="9" name="תמונה 3">
            <a:extLst>
              <a:ext uri="{FF2B5EF4-FFF2-40B4-BE49-F238E27FC236}">
                <a16:creationId xmlns:a16="http://schemas.microsoft.com/office/drawing/2014/main" id="{6D8BBEE6-6BF6-4593-AEC2-654D5E58DE18}"/>
              </a:ext>
            </a:extLst>
          </p:cNvPr>
          <p:cNvPicPr>
            <a:picLocks noChangeAspect="1"/>
          </p:cNvPicPr>
          <p:nvPr/>
        </p:nvPicPr>
        <p:blipFill rotWithShape="1">
          <a:blip r:embed="rId2"/>
          <a:srcRect l="38143" t="30276" r="28107" b="42663"/>
          <a:stretch/>
        </p:blipFill>
        <p:spPr>
          <a:xfrm>
            <a:off x="5116457" y="490101"/>
            <a:ext cx="5525588" cy="2490900"/>
          </a:xfrm>
          <a:prstGeom prst="rect">
            <a:avLst/>
          </a:prstGeom>
        </p:spPr>
      </p:pic>
      <p:pic>
        <p:nvPicPr>
          <p:cNvPr id="10" name="תמונה 4">
            <a:extLst>
              <a:ext uri="{FF2B5EF4-FFF2-40B4-BE49-F238E27FC236}">
                <a16:creationId xmlns:a16="http://schemas.microsoft.com/office/drawing/2014/main" id="{CD05B33B-0771-4D76-84AD-7DA2F3F6B053}"/>
              </a:ext>
            </a:extLst>
          </p:cNvPr>
          <p:cNvPicPr>
            <a:picLocks noChangeAspect="1"/>
          </p:cNvPicPr>
          <p:nvPr/>
        </p:nvPicPr>
        <p:blipFill rotWithShape="1">
          <a:blip r:embed="rId3"/>
          <a:srcRect l="63324" t="57553" r="27890" b="24629"/>
          <a:stretch/>
        </p:blipFill>
        <p:spPr>
          <a:xfrm>
            <a:off x="3553274" y="886464"/>
            <a:ext cx="1563184" cy="1782439"/>
          </a:xfrm>
          <a:prstGeom prst="rect">
            <a:avLst/>
          </a:prstGeom>
        </p:spPr>
      </p:pic>
      <p:sp>
        <p:nvSpPr>
          <p:cNvPr id="11" name="מלבן 5">
            <a:extLst>
              <a:ext uri="{FF2B5EF4-FFF2-40B4-BE49-F238E27FC236}">
                <a16:creationId xmlns:a16="http://schemas.microsoft.com/office/drawing/2014/main" id="{D707D0A6-3313-485D-9AD6-C1F8AEB72DB0}"/>
              </a:ext>
            </a:extLst>
          </p:cNvPr>
          <p:cNvSpPr/>
          <p:nvPr/>
        </p:nvSpPr>
        <p:spPr>
          <a:xfrm>
            <a:off x="6372672" y="943843"/>
            <a:ext cx="63991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2" name="מלבן 6">
            <a:extLst>
              <a:ext uri="{FF2B5EF4-FFF2-40B4-BE49-F238E27FC236}">
                <a16:creationId xmlns:a16="http://schemas.microsoft.com/office/drawing/2014/main" id="{92726DCA-A3FC-4E42-9367-E00D004872BA}"/>
              </a:ext>
            </a:extLst>
          </p:cNvPr>
          <p:cNvSpPr/>
          <p:nvPr/>
        </p:nvSpPr>
        <p:spPr>
          <a:xfrm>
            <a:off x="8751688" y="1009435"/>
            <a:ext cx="65434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B</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3" name="מלבן 7">
            <a:extLst>
              <a:ext uri="{FF2B5EF4-FFF2-40B4-BE49-F238E27FC236}">
                <a16:creationId xmlns:a16="http://schemas.microsoft.com/office/drawing/2014/main" id="{2FEB297B-8A6C-47A8-8952-5A7C1AED9310}"/>
              </a:ext>
            </a:extLst>
          </p:cNvPr>
          <p:cNvSpPr/>
          <p:nvPr/>
        </p:nvSpPr>
        <p:spPr>
          <a:xfrm>
            <a:off x="6365457" y="1901622"/>
            <a:ext cx="65434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4" name="מלבן 8">
            <a:extLst>
              <a:ext uri="{FF2B5EF4-FFF2-40B4-BE49-F238E27FC236}">
                <a16:creationId xmlns:a16="http://schemas.microsoft.com/office/drawing/2014/main" id="{BC09F148-16EF-45AF-860D-934F034BB998}"/>
              </a:ext>
            </a:extLst>
          </p:cNvPr>
          <p:cNvSpPr/>
          <p:nvPr/>
        </p:nvSpPr>
        <p:spPr>
          <a:xfrm>
            <a:off x="8715620" y="1891725"/>
            <a:ext cx="72648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D</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5" name="מלבן 9">
            <a:extLst>
              <a:ext uri="{FF2B5EF4-FFF2-40B4-BE49-F238E27FC236}">
                <a16:creationId xmlns:a16="http://schemas.microsoft.com/office/drawing/2014/main" id="{4E083EFB-F524-42A4-ACC8-C32817943D8C}"/>
              </a:ext>
            </a:extLst>
          </p:cNvPr>
          <p:cNvSpPr/>
          <p:nvPr/>
        </p:nvSpPr>
        <p:spPr>
          <a:xfrm>
            <a:off x="10678113" y="1009435"/>
            <a:ext cx="84189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n1</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מלבן 10">
            <a:extLst>
              <a:ext uri="{FF2B5EF4-FFF2-40B4-BE49-F238E27FC236}">
                <a16:creationId xmlns:a16="http://schemas.microsoft.com/office/drawing/2014/main" id="{E771D9A0-3E47-43DD-9F0B-054A6D5924DE}"/>
              </a:ext>
            </a:extLst>
          </p:cNvPr>
          <p:cNvSpPr/>
          <p:nvPr/>
        </p:nvSpPr>
        <p:spPr>
          <a:xfrm>
            <a:off x="10644048" y="1867173"/>
            <a:ext cx="89319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7" name="תמונה 12">
            <a:extLst>
              <a:ext uri="{FF2B5EF4-FFF2-40B4-BE49-F238E27FC236}">
                <a16:creationId xmlns:a16="http://schemas.microsoft.com/office/drawing/2014/main" id="{9D0F470D-6531-4F46-AEC1-E618F21CE208}"/>
              </a:ext>
            </a:extLst>
          </p:cNvPr>
          <p:cNvPicPr>
            <a:picLocks noChangeAspect="1"/>
          </p:cNvPicPr>
          <p:nvPr/>
        </p:nvPicPr>
        <p:blipFill rotWithShape="1">
          <a:blip r:embed="rId4"/>
          <a:srcRect l="42903" t="57834" r="41119" b="32563"/>
          <a:stretch/>
        </p:blipFill>
        <p:spPr>
          <a:xfrm>
            <a:off x="420195" y="1958086"/>
            <a:ext cx="2565569" cy="866866"/>
          </a:xfrm>
          <a:prstGeom prst="rect">
            <a:avLst/>
          </a:prstGeom>
          <a:ln w="28575">
            <a:solidFill>
              <a:srgbClr val="FF0000"/>
            </a:solidFill>
          </a:ln>
        </p:spPr>
      </p:pic>
      <p:pic>
        <p:nvPicPr>
          <p:cNvPr id="18" name="תמונה 7">
            <a:extLst>
              <a:ext uri="{FF2B5EF4-FFF2-40B4-BE49-F238E27FC236}">
                <a16:creationId xmlns:a16="http://schemas.microsoft.com/office/drawing/2014/main" id="{33BC0746-9A36-4190-8EA6-EA51BAB09B3D}"/>
              </a:ext>
            </a:extLst>
          </p:cNvPr>
          <p:cNvPicPr>
            <a:picLocks noChangeAspect="1"/>
          </p:cNvPicPr>
          <p:nvPr/>
        </p:nvPicPr>
        <p:blipFill rotWithShape="1">
          <a:blip r:embed="rId5"/>
          <a:srcRect l="34714" t="80777" r="32928" b="12957"/>
          <a:stretch/>
        </p:blipFill>
        <p:spPr>
          <a:xfrm>
            <a:off x="3400475" y="3275681"/>
            <a:ext cx="5046617" cy="54944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449DEAD-BF25-475B-BC33-A55146244F7D}"/>
                  </a:ext>
                </a:extLst>
              </p:cNvPr>
              <p:cNvSpPr txBox="1"/>
              <p:nvPr/>
            </p:nvSpPr>
            <p:spPr>
              <a:xfrm>
                <a:off x="3694933" y="5697145"/>
                <a:ext cx="4457700"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𝑣𝑎𝑟</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ln</m:t>
                          </m:r>
                          <m:d>
                            <m:dPr>
                              <m:endChr m:val="]"/>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𝑂𝑅</m:t>
                                  </m:r>
                                  <m:r>
                                    <a:rPr lang="en-US" sz="2400" b="0" i="1" smtClean="0">
                                      <a:latin typeface="Cambria Math" panose="02040503050406030204" pitchFamily="18" charset="0"/>
                                    </a:rPr>
                                    <m:t>)</m:t>
                                  </m:r>
                                </m:e>
                              </m:acc>
                            </m:e>
                          </m:d>
                        </m:e>
                      </m:acc>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𝐴</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𝐵</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𝐶</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𝐷</m:t>
                          </m:r>
                        </m:den>
                      </m:f>
                    </m:oMath>
                  </m:oMathPara>
                </a14:m>
                <a:endParaRPr lang="en-US" sz="2400" dirty="0"/>
              </a:p>
            </p:txBody>
          </p:sp>
        </mc:Choice>
        <mc:Fallback xmlns="">
          <p:sp>
            <p:nvSpPr>
              <p:cNvPr id="3" name="TextBox 2">
                <a:extLst>
                  <a:ext uri="{FF2B5EF4-FFF2-40B4-BE49-F238E27FC236}">
                    <a16:creationId xmlns:a16="http://schemas.microsoft.com/office/drawing/2014/main" id="{2449DEAD-BF25-475B-BC33-A55146244F7D}"/>
                  </a:ext>
                </a:extLst>
              </p:cNvPr>
              <p:cNvSpPr txBox="1">
                <a:spLocks noRot="1" noChangeAspect="1" noMove="1" noResize="1" noEditPoints="1" noAdjustHandles="1" noChangeArrowheads="1" noChangeShapeType="1" noTextEdit="1"/>
              </p:cNvSpPr>
              <p:nvPr/>
            </p:nvSpPr>
            <p:spPr>
              <a:xfrm>
                <a:off x="3694933" y="5697145"/>
                <a:ext cx="4457700" cy="7861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8F19E8-0E6A-42AE-A23F-40C3DE4E8AF3}"/>
                  </a:ext>
                </a:extLst>
              </p:cNvPr>
              <p:cNvSpPr txBox="1"/>
              <p:nvPr/>
            </p:nvSpPr>
            <p:spPr>
              <a:xfrm>
                <a:off x="1219200" y="4335309"/>
                <a:ext cx="9943005" cy="8517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𝑣𝑎𝑟</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m:t>
                              </m:r>
                              <m:r>
                                <a:rPr lang="en-US" sz="2400" i="1">
                                  <a:latin typeface="Cambria Math" panose="02040503050406030204" pitchFamily="18" charset="0"/>
                                </a:rPr>
                                <m:t>𝑂𝑅</m:t>
                              </m:r>
                              <m:r>
                                <a:rPr lang="en-US" sz="2400" i="1">
                                  <a:latin typeface="Cambria Math" panose="02040503050406030204" pitchFamily="18" charset="0"/>
                                </a:rPr>
                                <m:t>)</m:t>
                              </m:r>
                            </m:e>
                          </m:acc>
                        </m:e>
                      </m:func>
                      <m:r>
                        <a:rPr lang="en-US" sz="2400" b="0" i="1" smtClean="0">
                          <a:latin typeface="Cambria Math" panose="02040503050406030204" pitchFamily="18" charset="0"/>
                        </a:rPr>
                        <m:t>]</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e>
                          </m:d>
                        </m:den>
                      </m:f>
                    </m:oMath>
                  </m:oMathPara>
                </a14:m>
                <a:endParaRPr lang="en-US" sz="2400" dirty="0"/>
              </a:p>
            </p:txBody>
          </p:sp>
        </mc:Choice>
        <mc:Fallback xmlns="">
          <p:sp>
            <p:nvSpPr>
              <p:cNvPr id="19" name="TextBox 18">
                <a:extLst>
                  <a:ext uri="{FF2B5EF4-FFF2-40B4-BE49-F238E27FC236}">
                    <a16:creationId xmlns:a16="http://schemas.microsoft.com/office/drawing/2014/main" id="{FD8F19E8-0E6A-42AE-A23F-40C3DE4E8AF3}"/>
                  </a:ext>
                </a:extLst>
              </p:cNvPr>
              <p:cNvSpPr txBox="1">
                <a:spLocks noRot="1" noChangeAspect="1" noMove="1" noResize="1" noEditPoints="1" noAdjustHandles="1" noChangeArrowheads="1" noChangeShapeType="1" noTextEdit="1"/>
              </p:cNvSpPr>
              <p:nvPr/>
            </p:nvSpPr>
            <p:spPr>
              <a:xfrm>
                <a:off x="1219200" y="4335309"/>
                <a:ext cx="9943005" cy="85170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09637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F31A25-F30A-4C7E-895E-4724312D76EC}"/>
              </a:ext>
            </a:extLst>
          </p:cNvPr>
          <p:cNvPicPr>
            <a:picLocks noGrp="1" noChangeAspect="1"/>
          </p:cNvPicPr>
          <p:nvPr>
            <p:ph idx="1"/>
          </p:nvPr>
        </p:nvPicPr>
        <p:blipFill>
          <a:blip r:embed="rId2"/>
          <a:stretch>
            <a:fillRect/>
          </a:stretch>
        </p:blipFill>
        <p:spPr>
          <a:xfrm>
            <a:off x="6524202" y="128905"/>
            <a:ext cx="4865158" cy="3300095"/>
          </a:xfrm>
          <a:prstGeom prst="rect">
            <a:avLst/>
          </a:prstGeom>
        </p:spPr>
      </p:pic>
      <p:pic>
        <p:nvPicPr>
          <p:cNvPr id="6" name="Picture 5">
            <a:extLst>
              <a:ext uri="{FF2B5EF4-FFF2-40B4-BE49-F238E27FC236}">
                <a16:creationId xmlns:a16="http://schemas.microsoft.com/office/drawing/2014/main" id="{F125E41D-7A3D-4DD9-85A3-5ED89E703F9E}"/>
              </a:ext>
            </a:extLst>
          </p:cNvPr>
          <p:cNvPicPr>
            <a:picLocks noChangeAspect="1"/>
          </p:cNvPicPr>
          <p:nvPr/>
        </p:nvPicPr>
        <p:blipFill>
          <a:blip r:embed="rId3"/>
          <a:stretch>
            <a:fillRect/>
          </a:stretch>
        </p:blipFill>
        <p:spPr>
          <a:xfrm>
            <a:off x="6524202" y="3437255"/>
            <a:ext cx="4865158" cy="3291840"/>
          </a:xfrm>
          <a:prstGeom prst="rect">
            <a:avLst/>
          </a:prstGeom>
        </p:spPr>
      </p:pic>
      <p:pic>
        <p:nvPicPr>
          <p:cNvPr id="7" name="Picture 6">
            <a:extLst>
              <a:ext uri="{FF2B5EF4-FFF2-40B4-BE49-F238E27FC236}">
                <a16:creationId xmlns:a16="http://schemas.microsoft.com/office/drawing/2014/main" id="{CBA6366C-3777-4904-89C9-F08FFB9D0AFD}"/>
              </a:ext>
            </a:extLst>
          </p:cNvPr>
          <p:cNvPicPr>
            <a:picLocks noChangeAspect="1"/>
          </p:cNvPicPr>
          <p:nvPr/>
        </p:nvPicPr>
        <p:blipFill>
          <a:blip r:embed="rId4"/>
          <a:stretch>
            <a:fillRect/>
          </a:stretch>
        </p:blipFill>
        <p:spPr>
          <a:xfrm>
            <a:off x="914401" y="3428999"/>
            <a:ext cx="4753398" cy="3350231"/>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A9DDA8E-7A8E-4888-86DE-ECAA53A41CE2}"/>
                  </a:ext>
                </a:extLst>
              </p:cNvPr>
              <p:cNvSpPr/>
              <p:nvPr/>
            </p:nvSpPr>
            <p:spPr>
              <a:xfrm>
                <a:off x="1003743" y="1486564"/>
                <a:ext cx="4574714" cy="584775"/>
              </a:xfrm>
              <a:prstGeom prst="rect">
                <a:avLst/>
              </a:prstGeom>
            </p:spPr>
            <p:txBody>
              <a:bodyPr wrap="none">
                <a:spAutoFit/>
              </a:bodyPr>
              <a:lstStyle/>
              <a:p>
                <a:pPr lvl="1"/>
                <a14:m>
                  <m:oMath xmlns:m="http://schemas.openxmlformats.org/officeDocument/2006/math">
                    <m:sSub>
                      <m:sSubPr>
                        <m:ctrlPr>
                          <a:rPr lang="he-IL" sz="3200" i="1" dirty="0">
                            <a:latin typeface="Cambria Math" panose="02040503050406030204" pitchFamily="18" charset="0"/>
                          </a:rPr>
                        </m:ctrlPr>
                      </m:sSubPr>
                      <m:e>
                        <m:r>
                          <a:rPr lang="en-US" sz="3200" i="1" dirty="0">
                            <a:latin typeface="Cambria Math" panose="02040503050406030204" pitchFamily="18" charset="0"/>
                          </a:rPr>
                          <m:t> </m:t>
                        </m:r>
                        <m:r>
                          <a:rPr lang="en-US" sz="3200" i="1" dirty="0">
                            <a:latin typeface="Cambria Math" panose="02040503050406030204" pitchFamily="18" charset="0"/>
                          </a:rPr>
                          <m:t>𝑠</m:t>
                        </m:r>
                      </m:e>
                      <m:sub>
                        <m:r>
                          <a:rPr lang="he-IL" sz="3200" i="1" dirty="0">
                            <a:latin typeface="Cambria Math" panose="02040503050406030204" pitchFamily="18" charset="0"/>
                          </a:rPr>
                          <m:t>𝑖</m:t>
                        </m:r>
                      </m:sub>
                    </m:sSub>
                    <m:r>
                      <a:rPr lang="he-IL" sz="3200" i="1" dirty="0">
                        <a:latin typeface="Cambria Math" panose="02040503050406030204" pitchFamily="18" charset="0"/>
                      </a:rPr>
                      <m:t> </m:t>
                    </m:r>
                  </m:oMath>
                </a14:m>
                <a:r>
                  <a:rPr lang="en-US" sz="3200" dirty="0"/>
                  <a:t>are dependent of </a:t>
                </a:r>
                <a14:m>
                  <m:oMath xmlns:m="http://schemas.openxmlformats.org/officeDocument/2006/math">
                    <m:sSub>
                      <m:sSubPr>
                        <m:ctrlPr>
                          <a:rPr lang="he-IL" sz="3200" i="1" dirty="0">
                            <a:latin typeface="Cambria Math" panose="02040503050406030204" pitchFamily="18" charset="0"/>
                          </a:rPr>
                        </m:ctrlPr>
                      </m:sSubPr>
                      <m:e>
                        <m:r>
                          <a:rPr lang="he-IL" sz="3200" i="1" dirty="0">
                            <a:latin typeface="Cambria Math" panose="02040503050406030204" pitchFamily="18" charset="0"/>
                          </a:rPr>
                          <m:t>𝑥</m:t>
                        </m:r>
                      </m:e>
                      <m:sub>
                        <m:r>
                          <a:rPr lang="he-IL" sz="3200" i="1" dirty="0">
                            <a:latin typeface="Cambria Math" panose="02040503050406030204" pitchFamily="18" charset="0"/>
                          </a:rPr>
                          <m:t>𝑖</m:t>
                        </m:r>
                      </m:sub>
                    </m:sSub>
                  </m:oMath>
                </a14:m>
                <a:r>
                  <a:rPr lang="en-US" sz="3200" dirty="0"/>
                  <a:t>.</a:t>
                </a:r>
              </a:p>
            </p:txBody>
          </p:sp>
        </mc:Choice>
        <mc:Fallback xmlns="">
          <p:sp>
            <p:nvSpPr>
              <p:cNvPr id="9" name="Rectangle 8">
                <a:extLst>
                  <a:ext uri="{FF2B5EF4-FFF2-40B4-BE49-F238E27FC236}">
                    <a16:creationId xmlns:a16="http://schemas.microsoft.com/office/drawing/2014/main" id="{1A9DDA8E-7A8E-4888-86DE-ECAA53A41CE2}"/>
                  </a:ext>
                </a:extLst>
              </p:cNvPr>
              <p:cNvSpPr>
                <a:spLocks noRot="1" noChangeAspect="1" noMove="1" noResize="1" noEditPoints="1" noAdjustHandles="1" noChangeArrowheads="1" noChangeShapeType="1" noTextEdit="1"/>
              </p:cNvSpPr>
              <p:nvPr/>
            </p:nvSpPr>
            <p:spPr>
              <a:xfrm>
                <a:off x="1003743" y="1486564"/>
                <a:ext cx="4574714" cy="584775"/>
              </a:xfrm>
              <a:prstGeom prst="rect">
                <a:avLst/>
              </a:prstGeom>
              <a:blipFill>
                <a:blip r:embed="rId5"/>
                <a:stretch>
                  <a:fillRect t="-12500" r="-2400" b="-34375"/>
                </a:stretch>
              </a:blipFill>
            </p:spPr>
            <p:txBody>
              <a:bodyPr/>
              <a:lstStyle/>
              <a:p>
                <a:r>
                  <a:rPr lang="en-US">
                    <a:noFill/>
                  </a:rPr>
                  <a:t> </a:t>
                </a:r>
              </a:p>
            </p:txBody>
          </p:sp>
        </mc:Fallback>
      </mc:AlternateContent>
    </p:spTree>
    <p:extLst>
      <p:ext uri="{BB962C8B-B14F-4D97-AF65-F5344CB8AC3E}">
        <p14:creationId xmlns:p14="http://schemas.microsoft.com/office/powerpoint/2010/main" val="3911864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ACD31A-45B9-487E-B97C-FC4BCE6032F8}"/>
                  </a:ext>
                </a:extLst>
              </p:cNvPr>
              <p:cNvSpPr>
                <a:spLocks noGrp="1"/>
              </p:cNvSpPr>
              <p:nvPr>
                <p:ph idx="1"/>
              </p:nvPr>
            </p:nvSpPr>
            <p:spPr>
              <a:xfrm>
                <a:off x="91440" y="599440"/>
                <a:ext cx="3402370" cy="6116320"/>
              </a:xfrm>
            </p:spPr>
            <p:txBody>
              <a:bodyPr/>
              <a:lstStyle/>
              <a:p>
                <a:pPr marL="0" indent="0">
                  <a:buNone/>
                </a:pPr>
                <a:r>
                  <a:rPr lang="en-US" u="sng" dirty="0">
                    <a:latin typeface="Cambria Math" panose="02040503050406030204" pitchFamily="18" charset="0"/>
                  </a:rPr>
                  <a:t>Reminder:</a:t>
                </a:r>
              </a:p>
              <a:p>
                <a:r>
                  <a:rPr lang="en-US" dirty="0">
                    <a:latin typeface="Cambria Math" panose="02040503050406030204" pitchFamily="18" charset="0"/>
                  </a:rPr>
                  <a:t>When</a:t>
                </a:r>
                <a14:m>
                  <m:oMath xmlns:m="http://schemas.openxmlformats.org/officeDocument/2006/math">
                    <m:sSub>
                      <m:sSubPr>
                        <m:ctrlPr>
                          <a:rPr lang="en-US" i="1" dirty="0">
                            <a:latin typeface="Cambria Math" panose="02040503050406030204" pitchFamily="18" charset="0"/>
                          </a:rPr>
                        </m:ctrlPr>
                      </m:sSubPr>
                      <m:e>
                        <m:r>
                          <a:rPr lang="he-IL" b="0" i="1" dirty="0" smtClean="0">
                            <a:latin typeface="Cambria Math" panose="02040503050406030204" pitchFamily="18" charset="0"/>
                          </a:rPr>
                          <m:t> </m:t>
                        </m:r>
                        <m:r>
                          <a:rPr lang="en-US" b="0" i="1" dirty="0" smtClean="0">
                            <a:latin typeface="Cambria Math" panose="02040503050406030204" pitchFamily="18" charset="0"/>
                          </a:rPr>
                          <m:t>𝑠</m:t>
                        </m:r>
                      </m:e>
                      <m:sub>
                        <m:r>
                          <a:rPr lang="en-US" i="1" dirty="0">
                            <a:latin typeface="Cambria Math" panose="02040503050406030204" pitchFamily="18" charset="0"/>
                          </a:rPr>
                          <m:t>𝑖</m:t>
                        </m:r>
                      </m:sub>
                    </m:sSub>
                  </m:oMath>
                </a14:m>
                <a:r>
                  <a:rPr lang="he-IL" dirty="0">
                    <a:latin typeface="Cambria Math" panose="02040503050406030204" pitchFamily="18" charset="0"/>
                  </a:rPr>
                  <a:t> </a:t>
                </a:r>
                <a:r>
                  <a:rPr lang="en-US" dirty="0">
                    <a:latin typeface="Cambria Math" panose="02040503050406030204" pitchFamily="18" charset="0"/>
                  </a:rPr>
                  <a:t>are independent of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𝑥</m:t>
                        </m:r>
                      </m:e>
                      <m:sub>
                        <m:r>
                          <a:rPr lang="en-US" i="1" dirty="0">
                            <a:latin typeface="Cambria Math" panose="02040503050406030204" pitchFamily="18" charset="0"/>
                          </a:rPr>
                          <m:t>𝑖</m:t>
                        </m:r>
                      </m:sub>
                    </m:sSub>
                  </m:oMath>
                </a14:m>
                <a:r>
                  <a:rPr lang="en-US" dirty="0">
                    <a:latin typeface="Cambria Math" panose="02040503050406030204" pitchFamily="18" charset="0"/>
                  </a:rPr>
                  <a:t>:</a:t>
                </a:r>
              </a:p>
              <a:p>
                <a:endParaRPr lang="en-US" dirty="0">
                  <a:latin typeface="Cambria Math" panose="02040503050406030204" pitchFamily="18" charset="0"/>
                </a:endParaRPr>
              </a:p>
              <a:p>
                <a:pPr>
                  <a:buFont typeface="Wingdings" panose="05000000000000000000" pitchFamily="2" charset="2"/>
                  <a:buChar char="§"/>
                </a:pPr>
                <a14:m>
                  <m:oMath xmlns:m="http://schemas.openxmlformats.org/officeDocument/2006/math">
                    <m:r>
                      <m:rPr>
                        <m:sty m:val="p"/>
                      </m:rPr>
                      <a:rPr lang="en-US" dirty="0" smtClean="0">
                        <a:latin typeface="Cambria Math" panose="02040503050406030204" pitchFamily="18" charset="0"/>
                      </a:rPr>
                      <m:t>Z</m:t>
                    </m:r>
                    <m:r>
                      <a:rPr lang="he-IL" dirty="0">
                        <a:latin typeface="Cambria Math" panose="02040503050406030204" pitchFamily="18" charset="0"/>
                      </a:rPr>
                      <m:t>~</m:t>
                    </m:r>
                    <m:r>
                      <a:rPr lang="he-IL" dirty="0">
                        <a:latin typeface="Cambria Math" panose="02040503050406030204" pitchFamily="18" charset="0"/>
                      </a:rPr>
                      <m:t>𝑁</m:t>
                    </m:r>
                    <m:d>
                      <m:dPr>
                        <m:ctrlPr>
                          <a:rPr lang="he-IL" i="1" dirty="0">
                            <a:latin typeface="Cambria Math" panose="02040503050406030204" pitchFamily="18" charset="0"/>
                          </a:rPr>
                        </m:ctrlPr>
                      </m:dPr>
                      <m:e>
                        <m:sSup>
                          <m:sSupPr>
                            <m:ctrlPr>
                              <a:rPr lang="he-IL" b="0" i="1" dirty="0" smtClean="0">
                                <a:latin typeface="Cambria Math" panose="02040503050406030204" pitchFamily="18" charset="0"/>
                              </a:rPr>
                            </m:ctrlPr>
                          </m:sSupPr>
                          <m:e>
                            <m:r>
                              <a:rPr lang="he-IL" dirty="0">
                                <a:latin typeface="Cambria Math" panose="02040503050406030204" pitchFamily="18" charset="0"/>
                              </a:rPr>
                              <m:t>0</m:t>
                            </m:r>
                            <m:r>
                              <a:rPr lang="en-US" b="0" i="0" dirty="0" smtClean="0">
                                <a:latin typeface="Cambria Math" panose="02040503050406030204" pitchFamily="18" charset="0"/>
                              </a:rPr>
                              <m:t> </m:t>
                            </m:r>
                            <m:r>
                              <a:rPr lang="he-IL" dirty="0">
                                <a:latin typeface="Cambria Math" panose="02040503050406030204" pitchFamily="18" charset="0"/>
                              </a:rPr>
                              <m:t>,</m:t>
                            </m:r>
                            <m:r>
                              <a:rPr lang="he-IL" b="0" i="1" dirty="0" smtClean="0">
                                <a:latin typeface="Cambria Math" panose="02040503050406030204" pitchFamily="18" charset="0"/>
                              </a:rPr>
                              <m:t>5</m:t>
                            </m:r>
                          </m:e>
                          <m:sup>
                            <m:r>
                              <a:rPr lang="he-IL" b="0" i="1" dirty="0" smtClean="0">
                                <a:latin typeface="Cambria Math" panose="02040503050406030204" pitchFamily="18" charset="0"/>
                              </a:rPr>
                              <m:t>2</m:t>
                            </m:r>
                          </m:sup>
                        </m:sSup>
                      </m:e>
                    </m:d>
                  </m:oMath>
                </a14:m>
                <a:endParaRPr lang="he-IL" dirty="0"/>
              </a:p>
              <a:p>
                <a:pPr>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oMath>
                </a14:m>
                <a:endParaRPr lang="en-US" b="0" dirty="0"/>
              </a:p>
              <a:p>
                <a:pPr>
                  <a:buFont typeface="Wingdings" panose="05000000000000000000" pitchFamily="2" charset="2"/>
                  <a:buChar char="§"/>
                </a:pPr>
                <a14:m>
                  <m:oMath xmlns:m="http://schemas.openxmlformats.org/officeDocument/2006/math">
                    <m:r>
                      <m:rPr>
                        <m:sty m:val="p"/>
                      </m:rPr>
                      <a:rPr lang="en-US" dirty="0">
                        <a:latin typeface="Cambria Math" panose="02040503050406030204" pitchFamily="18" charset="0"/>
                      </a:rPr>
                      <m:t>X</m:t>
                    </m:r>
                    <m:r>
                      <a:rPr lang="he-IL" dirty="0">
                        <a:latin typeface="Cambria Math" panose="02040503050406030204" pitchFamily="18" charset="0"/>
                      </a:rPr>
                      <m:t>~</m:t>
                    </m:r>
                    <m:r>
                      <a:rPr lang="he-IL" dirty="0">
                        <a:latin typeface="Cambria Math" panose="02040503050406030204" pitchFamily="18" charset="0"/>
                      </a:rPr>
                      <m:t>𝑁</m:t>
                    </m:r>
                    <m:d>
                      <m:dPr>
                        <m:ctrlPr>
                          <a:rPr lang="he-IL" i="1" dirty="0">
                            <a:latin typeface="Cambria Math" panose="02040503050406030204" pitchFamily="18" charset="0"/>
                          </a:rPr>
                        </m:ctrlPr>
                      </m:dPr>
                      <m:e>
                        <m:sSup>
                          <m:sSupPr>
                            <m:ctrlPr>
                              <a:rPr lang="he-IL" b="0" i="1" dirty="0" smtClean="0">
                                <a:latin typeface="Cambria Math" panose="02040503050406030204" pitchFamily="18" charset="0"/>
                              </a:rPr>
                            </m:ctrlPr>
                          </m:sSupPr>
                          <m:e>
                            <m:r>
                              <a:rPr lang="he-IL" dirty="0">
                                <a:latin typeface="Cambria Math" panose="02040503050406030204" pitchFamily="18" charset="0"/>
                              </a:rPr>
                              <m:t>0</m:t>
                            </m:r>
                            <m:r>
                              <a:rPr lang="en-US" b="0" i="0" dirty="0" smtClean="0">
                                <a:latin typeface="Cambria Math" panose="02040503050406030204" pitchFamily="18" charset="0"/>
                              </a:rPr>
                              <m:t> </m:t>
                            </m:r>
                            <m:r>
                              <a:rPr lang="he-IL" dirty="0">
                                <a:latin typeface="Cambria Math" panose="02040503050406030204" pitchFamily="18" charset="0"/>
                              </a:rPr>
                              <m:t>,</m:t>
                            </m:r>
                            <m:r>
                              <a:rPr lang="en-US" b="0" i="0" dirty="0" smtClean="0">
                                <a:latin typeface="Cambria Math" panose="02040503050406030204" pitchFamily="18" charset="0"/>
                              </a:rPr>
                              <m:t> </m:t>
                            </m:r>
                            <m:r>
                              <a:rPr lang="en-US" b="0" i="1" dirty="0" smtClean="0">
                                <a:latin typeface="Cambria Math" panose="02040503050406030204" pitchFamily="18" charset="0"/>
                              </a:rPr>
                              <m:t>(</m:t>
                            </m:r>
                            <m:r>
                              <a:rPr lang="he-IL" i="1" dirty="0">
                                <a:latin typeface="Cambria Math" panose="02040503050406030204" pitchFamily="18" charset="0"/>
                              </a:rPr>
                              <m:t>5</m:t>
                            </m:r>
                          </m:e>
                          <m:sup>
                            <m:r>
                              <a:rPr lang="he-IL" b="0" i="1" dirty="0" smtClean="0">
                                <a:latin typeface="Cambria Math" panose="02040503050406030204" pitchFamily="18" charset="0"/>
                              </a:rPr>
                              <m:t>2</m:t>
                            </m:r>
                          </m:sup>
                        </m:sSup>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m:t>
                        </m:r>
                      </m:e>
                    </m:d>
                  </m:oMath>
                </a14:m>
                <a:endParaRPr lang="he-IL" dirty="0"/>
              </a:p>
              <a:p>
                <a:endParaRPr lang="he-IL" dirty="0"/>
              </a:p>
              <a:p>
                <a:endParaRPr lang="he-IL" dirty="0"/>
              </a:p>
            </p:txBody>
          </p:sp>
        </mc:Choice>
        <mc:Fallback xmlns="">
          <p:sp>
            <p:nvSpPr>
              <p:cNvPr id="3" name="Content Placeholder 2">
                <a:extLst>
                  <a:ext uri="{FF2B5EF4-FFF2-40B4-BE49-F238E27FC236}">
                    <a16:creationId xmlns:a16="http://schemas.microsoft.com/office/drawing/2014/main" id="{72ACD31A-45B9-487E-B97C-FC4BCE6032F8}"/>
                  </a:ext>
                </a:extLst>
              </p:cNvPr>
              <p:cNvSpPr>
                <a:spLocks noGrp="1" noRot="1" noChangeAspect="1" noMove="1" noResize="1" noEditPoints="1" noAdjustHandles="1" noChangeArrowheads="1" noChangeShapeType="1" noTextEdit="1"/>
              </p:cNvSpPr>
              <p:nvPr>
                <p:ph idx="1"/>
              </p:nvPr>
            </p:nvSpPr>
            <p:spPr>
              <a:xfrm>
                <a:off x="91440" y="599440"/>
                <a:ext cx="3402370" cy="6116320"/>
              </a:xfrm>
              <a:blipFill>
                <a:blip r:embed="rId2"/>
                <a:stretch>
                  <a:fillRect l="-3584" t="-169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A1F21B0-ED43-4884-A776-291A51D8006C}"/>
              </a:ext>
            </a:extLst>
          </p:cNvPr>
          <p:cNvPicPr>
            <a:picLocks noChangeAspect="1"/>
          </p:cNvPicPr>
          <p:nvPr/>
        </p:nvPicPr>
        <p:blipFill>
          <a:blip r:embed="rId3"/>
          <a:stretch>
            <a:fillRect/>
          </a:stretch>
        </p:blipFill>
        <p:spPr>
          <a:xfrm>
            <a:off x="3493810" y="0"/>
            <a:ext cx="8606750" cy="6858000"/>
          </a:xfrm>
          <a:prstGeom prst="rect">
            <a:avLst/>
          </a:prstGeom>
        </p:spPr>
      </p:pic>
    </p:spTree>
    <p:extLst>
      <p:ext uri="{BB962C8B-B14F-4D97-AF65-F5344CB8AC3E}">
        <p14:creationId xmlns:p14="http://schemas.microsoft.com/office/powerpoint/2010/main" val="35987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22FE-6429-4250-9889-8E267E59BF20}"/>
              </a:ext>
            </a:extLst>
          </p:cNvPr>
          <p:cNvSpPr>
            <a:spLocks noGrp="1"/>
          </p:cNvSpPr>
          <p:nvPr>
            <p:ph type="title"/>
          </p:nvPr>
        </p:nvSpPr>
        <p:spPr>
          <a:xfrm>
            <a:off x="0" y="18255"/>
            <a:ext cx="10515600" cy="1325563"/>
          </a:xfrm>
        </p:spPr>
        <p:txBody>
          <a:bodyPr/>
          <a:lstStyle/>
          <a:p>
            <a:r>
              <a:rPr lang="en-US" dirty="0"/>
              <a:t>Simulations- log OR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259840"/>
                <a:ext cx="10967720" cy="4917123"/>
              </a:xfrm>
            </p:spPr>
            <p:txBody>
              <a:bodyPr>
                <a:normAutofit fontScale="92500" lnSpcReduction="10000"/>
              </a:bodyPr>
              <a:lstStyle/>
              <a:p>
                <a:endParaRPr lang="en-US" dirty="0"/>
              </a:p>
              <a:p>
                <a:r>
                  <a:rPr lang="en-US" dirty="0"/>
                  <a:t>The purpose of the simulations is to show how the dependency between the effect size and its estimated variance alters the distribution of Q so that it’s no longer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𝜒</m:t>
                        </m:r>
                      </m:e>
                      <m:sub>
                        <m:r>
                          <a:rPr lang="en-US" i="1" dirty="0">
                            <a:latin typeface="Cambria Math" panose="02040503050406030204" pitchFamily="18" charset="0"/>
                          </a:rPr>
                          <m:t>𝑘</m:t>
                        </m:r>
                        <m:r>
                          <a:rPr lang="en-US" dirty="0">
                            <a:latin typeface="Cambria Math" panose="02040503050406030204" pitchFamily="18" charset="0"/>
                          </a:rPr>
                          <m:t>−</m:t>
                        </m:r>
                        <m:r>
                          <a:rPr lang="en-US" dirty="0">
                            <a:latin typeface="Cambria Math" panose="02040503050406030204" pitchFamily="18" charset="0"/>
                          </a:rPr>
                          <m:t>1</m:t>
                        </m:r>
                      </m:sub>
                      <m:sup>
                        <m:r>
                          <a:rPr lang="en-US" dirty="0">
                            <a:latin typeface="Cambria Math" panose="02040503050406030204" pitchFamily="18" charset="0"/>
                          </a:rPr>
                          <m:t>2</m:t>
                        </m:r>
                      </m:sup>
                    </m:sSubSup>
                  </m:oMath>
                </a14:m>
                <a:r>
                  <a:rPr lang="en-US" dirty="0"/>
                  <a:t>.</a:t>
                </a:r>
              </a:p>
              <a:p>
                <a:r>
                  <a:rPr lang="en-US" dirty="0"/>
                  <a:t>In this simulation we will use </a:t>
                </a:r>
                <a14:m>
                  <m:oMath xmlns:m="http://schemas.openxmlformats.org/officeDocument/2006/math">
                    <m:r>
                      <a:rPr lang="en-US" i="1" dirty="0" smtClean="0">
                        <a:latin typeface="Cambria Math" panose="02040503050406030204" pitchFamily="18" charset="0"/>
                      </a:rPr>
                      <m:t>𝐿𝑂𝐺</m:t>
                    </m:r>
                    <m:r>
                      <a:rPr lang="en-US" i="1" dirty="0">
                        <a:latin typeface="Cambria Math" panose="02040503050406030204" pitchFamily="18" charset="0"/>
                      </a:rPr>
                      <m:t> </m:t>
                    </m:r>
                    <m:r>
                      <a:rPr lang="en-US" i="1" dirty="0" smtClean="0">
                        <a:latin typeface="Cambria Math" panose="02040503050406030204" pitchFamily="18" charset="0"/>
                      </a:rPr>
                      <m:t>𝑂𝐷𝐷𝑆</m:t>
                    </m:r>
                    <m:r>
                      <a:rPr lang="en-US" i="1" dirty="0">
                        <a:latin typeface="Cambria Math" panose="02040503050406030204" pitchFamily="18" charset="0"/>
                      </a:rPr>
                      <m:t> </m:t>
                    </m:r>
                    <m:r>
                      <a:rPr lang="en-US" i="1" dirty="0" smtClean="0">
                        <a:latin typeface="Cambria Math" panose="02040503050406030204" pitchFamily="18" charset="0"/>
                      </a:rPr>
                      <m:t>𝑅𝐴𝑇𝐼𝑂</m:t>
                    </m:r>
                    <m:r>
                      <a:rPr lang="en-US" i="1" dirty="0">
                        <a:latin typeface="Cambria Math" panose="02040503050406030204" pitchFamily="18" charset="0"/>
                      </a:rPr>
                      <m:t> </m:t>
                    </m:r>
                  </m:oMath>
                </a14:m>
                <a:r>
                  <a:rPr lang="en-US" dirty="0"/>
                  <a:t>as our effect size. </a:t>
                </a:r>
              </a:p>
              <a:p>
                <a:pPr marL="0" indent="0">
                  <a:buNone/>
                </a:pPr>
                <a:endParaRPr lang="en-US" dirty="0"/>
              </a:p>
              <a:p>
                <a:r>
                  <a:rPr lang="en-US" dirty="0"/>
                  <a:t>The setting for the simulations is a meta-analysis in which:</a:t>
                </a:r>
              </a:p>
              <a:p>
                <a:pPr marL="914400" lvl="1" indent="-457200">
                  <a:buFont typeface="+mj-lt"/>
                  <a:buAutoNum type="arabicPeriod"/>
                </a:pPr>
                <a:endParaRPr lang="en-US" i="1" dirty="0">
                  <a:latin typeface="Cambria Math" panose="02040503050406030204" pitchFamily="18" charset="0"/>
                </a:endParaRPr>
              </a:p>
              <a:p>
                <a:pPr marL="914400" lvl="1" indent="-457200">
                  <a:buFont typeface="+mj-lt"/>
                  <a:buAutoNum type="arabicPeriod"/>
                </a:pPr>
                <a14:m>
                  <m:oMath xmlns:m="http://schemas.openxmlformats.org/officeDocument/2006/math">
                    <m:sSup>
                      <m:sSupPr>
                        <m:ctrlPr>
                          <a:rPr lang="el-GR" i="1" smtClean="0">
                            <a:latin typeface="Cambria Math" panose="02040503050406030204" pitchFamily="18" charset="0"/>
                          </a:rPr>
                        </m:ctrlPr>
                      </m:sSupPr>
                      <m:e>
                        <m:r>
                          <m:rPr>
                            <m:nor/>
                          </m:rPr>
                          <a:rPr lang="el-GR" dirty="0"/>
                          <m:t>τ</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0</m:t>
                    </m:r>
                  </m:oMath>
                </a14:m>
                <a:r>
                  <a:rPr lang="en-US" dirty="0"/>
                  <a:t>, meaning there is no heterogeneity.</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r>
                      <a:rPr lang="he-IL" i="1" dirty="0">
                        <a:latin typeface="Cambria Math" panose="02040503050406030204" pitchFamily="18" charset="0"/>
                      </a:rPr>
                      <m:t> </m:t>
                    </m:r>
                  </m:oMath>
                </a14:m>
                <a:r>
                  <a:rPr lang="en-US" dirty="0"/>
                  <a:t>are log OR –normally distributed 	</a:t>
                </a:r>
                <a:br>
                  <a:rPr lang="en-US" dirty="0"/>
                </a:br>
                <a:r>
                  <a:rPr lang="en-US" dirty="0"/>
                  <a:t>(approximately, when </a:t>
                </a:r>
                <a14:m>
                  <m:oMath xmlns:m="http://schemas.openxmlformats.org/officeDocument/2006/math">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min</m:t>
                        </m:r>
                      </m:fName>
                      <m:e>
                        <m:d>
                          <m:dPr>
                            <m:begChr m:val="{"/>
                            <m:endChr m:val="}"/>
                            <m:ctrlPr>
                              <a:rPr lang="en-US" i="1" dirty="0" smtClean="0">
                                <a:latin typeface="Cambria Math" panose="02040503050406030204" pitchFamily="18" charset="0"/>
                              </a:rPr>
                            </m:ctrlPr>
                          </m:dPr>
                          <m:e>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b="0" i="1" dirty="0" smtClean="0">
                                    <a:latin typeface="Cambria Math" panose="02040503050406030204" pitchFamily="18" charset="0"/>
                                  </a:rPr>
                                  <m:t>𝑖</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𝑖</m:t>
                                </m:r>
                              </m:sub>
                            </m:sSub>
                            <m:r>
                              <a:rPr lang="en-US" i="1" dirty="0" smtClean="0">
                                <a:latin typeface="Cambria Math" panose="02040503050406030204" pitchFamily="18" charset="0"/>
                              </a:rPr>
                              <m:t>∗</m:t>
                            </m:r>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b="0" i="1" dirty="0" smtClean="0">
                                        <a:latin typeface="Cambria Math" panose="02040503050406030204" pitchFamily="18" charset="0"/>
                                      </a:rPr>
                                      <m:t>𝑖</m:t>
                                    </m:r>
                                  </m:sub>
                                </m:sSub>
                              </m:e>
                            </m:d>
                          </m:e>
                        </m:d>
                      </m:e>
                    </m:func>
                    <m:r>
                      <a:rPr lang="en-US" b="0" i="1" dirty="0" smtClean="0">
                        <a:latin typeface="Cambria Math" panose="02040503050406030204" pitchFamily="18" charset="0"/>
                      </a:rPr>
                      <m:t>,</m:t>
                    </m:r>
                    <m:r>
                      <a:rPr lang="en-US" b="0" i="1" dirty="0" smtClean="0">
                        <a:latin typeface="Cambria Math" panose="02040503050406030204" pitchFamily="18" charset="0"/>
                      </a:rPr>
                      <m:t>𝑖</m:t>
                    </m:r>
                    <m:r>
                      <m:rPr>
                        <m:sty m:val="p"/>
                      </m:rPr>
                      <a:rPr lang="el-GR" b="0" i="1" dirty="0" smtClean="0">
                        <a:latin typeface="Cambria Math" panose="02040503050406030204" pitchFamily="18" charset="0"/>
                      </a:rPr>
                      <m:t>ϵ</m:t>
                    </m:r>
                    <m:r>
                      <a:rPr lang="en-US" b="0" i="1" dirty="0" smtClean="0">
                        <a:latin typeface="Cambria Math" panose="02040503050406030204" pitchFamily="18" charset="0"/>
                      </a:rPr>
                      <m:t>{</m:t>
                    </m:r>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 </m:t>
                    </m:r>
                  </m:oMath>
                </a14:m>
                <a:r>
                  <a:rPr lang="en-US" dirty="0"/>
                  <a:t>is big enough).</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he-IL" dirty="0">
                            <a:latin typeface="Cambria Math" panose="02040503050406030204" pitchFamily="18" charset="0"/>
                          </a:rPr>
                          <m:t>𝜎</m:t>
                        </m:r>
                      </m:e>
                      <m:sub>
                        <m:r>
                          <a:rPr lang="he-IL" dirty="0">
                            <a:latin typeface="Cambria Math" panose="02040503050406030204" pitchFamily="18" charset="0"/>
                          </a:rPr>
                          <m:t>𝑖</m:t>
                        </m:r>
                      </m:sub>
                    </m:sSub>
                  </m:oMath>
                </a14:m>
                <a:r>
                  <a:rPr lang="en-US" dirty="0"/>
                  <a:t> are unknown and therefore estimated by </a:t>
                </a: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𝑠</m:t>
                        </m:r>
                      </m:e>
                      <m:sub>
                        <m:r>
                          <a:rPr lang="he-IL" i="1" dirty="0">
                            <a:latin typeface="Cambria Math" panose="02040503050406030204" pitchFamily="18" charset="0"/>
                          </a:rPr>
                          <m:t>𝑖</m:t>
                        </m:r>
                      </m:sub>
                    </m:sSub>
                  </m:oMath>
                </a14:m>
                <a:r>
                  <a:rPr lang="en-US" dirty="0"/>
                  <a:t>.</a:t>
                </a:r>
              </a:p>
              <a:p>
                <a:pPr marL="914400" lvl="1" indent="-457200">
                  <a:buFont typeface="+mj-lt"/>
                  <a:buAutoNum type="arabicPeriod"/>
                </a:pPr>
                <a14:m>
                  <m:oMath xmlns:m="http://schemas.openxmlformats.org/officeDocument/2006/math">
                    <m:sSub>
                      <m:sSubPr>
                        <m:ctrlPr>
                          <a:rPr lang="he-IL"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𝑠</m:t>
                        </m:r>
                      </m:e>
                      <m:sub>
                        <m:r>
                          <a:rPr lang="he-IL" i="1" dirty="0">
                            <a:latin typeface="Cambria Math" panose="02040503050406030204" pitchFamily="18" charset="0"/>
                          </a:rPr>
                          <m:t>𝑖</m:t>
                        </m:r>
                      </m:sub>
                    </m:sSub>
                    <m:r>
                      <a:rPr lang="he-IL" i="1" dirty="0">
                        <a:latin typeface="Cambria Math" panose="02040503050406030204" pitchFamily="18" charset="0"/>
                      </a:rPr>
                      <m:t> </m:t>
                    </m:r>
                  </m:oMath>
                </a14:m>
                <a:r>
                  <a:rPr lang="en-US" dirty="0"/>
                  <a:t>are dependent of </a:t>
                </a:r>
                <a14:m>
                  <m:oMath xmlns:m="http://schemas.openxmlformats.org/officeDocument/2006/math">
                    <m:sSub>
                      <m:sSubPr>
                        <m:ctrlPr>
                          <a:rPr lang="he-IL" i="1" dirty="0">
                            <a:latin typeface="Cambria Math" panose="02040503050406030204" pitchFamily="18" charset="0"/>
                          </a:rPr>
                        </m:ctrlPr>
                      </m:sSubPr>
                      <m:e>
                        <m:r>
                          <a:rPr lang="he-IL" i="1" dirty="0">
                            <a:latin typeface="Cambria Math" panose="02040503050406030204" pitchFamily="18" charset="0"/>
                          </a:rPr>
                          <m:t>𝑥</m:t>
                        </m:r>
                      </m:e>
                      <m:sub>
                        <m:r>
                          <a:rPr lang="he-IL" i="1" dirty="0">
                            <a:latin typeface="Cambria Math" panose="02040503050406030204" pitchFamily="18" charset="0"/>
                          </a:rPr>
                          <m:t>𝑖</m:t>
                        </m:r>
                      </m:sub>
                    </m:sSub>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259840"/>
                <a:ext cx="10967720" cy="4917123"/>
              </a:xfrm>
              <a:blipFill>
                <a:blip r:embed="rId2"/>
                <a:stretch>
                  <a:fillRect l="-833" r="-500"/>
                </a:stretch>
              </a:blipFill>
            </p:spPr>
            <p:txBody>
              <a:bodyPr/>
              <a:lstStyle/>
              <a:p>
                <a:r>
                  <a:rPr lang="he-IL">
                    <a:noFill/>
                  </a:rPr>
                  <a:t> </a:t>
                </a:r>
              </a:p>
            </p:txBody>
          </p:sp>
        </mc:Fallback>
      </mc:AlternateContent>
    </p:spTree>
    <p:extLst>
      <p:ext uri="{BB962C8B-B14F-4D97-AF65-F5344CB8AC3E}">
        <p14:creationId xmlns:p14="http://schemas.microsoft.com/office/powerpoint/2010/main" val="73463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52400"/>
                <a:ext cx="10967720" cy="6482080"/>
              </a:xfrm>
            </p:spPr>
            <p:txBody>
              <a:bodyPr>
                <a:normAutofit/>
              </a:bodyPr>
              <a:lstStyle/>
              <a:p>
                <a:pPr marL="0" indent="0">
                  <a:buNone/>
                </a:pPr>
                <a:r>
                  <a:rPr lang="en-US" dirty="0"/>
                  <a:t>Simulation variations:</a:t>
                </a:r>
              </a:p>
              <a:p>
                <a:endParaRPr lang="en-US" dirty="0"/>
              </a:p>
              <a:p>
                <a:pPr marL="0" indent="0">
                  <a:buNone/>
                </a:pPr>
                <a:r>
                  <a:rPr lang="en-US" dirty="0"/>
                  <a:t>“study-size”:</a:t>
                </a:r>
              </a:p>
              <a:p>
                <a:pPr marL="0" indent="0">
                  <a:buNone/>
                </a:pPr>
                <a:r>
                  <a:rPr lang="en-US" dirty="0"/>
                  <a:t>Three different variations: 14, 24 and 40. Marked as N from now on </a:t>
                </a:r>
                <a:br>
                  <a:rPr lang="en-US" i="1" dirty="0">
                    <a:latin typeface="Cambria Math" panose="02040503050406030204" pitchFamily="18" charset="0"/>
                  </a:rPr>
                </a:b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0" i="1" dirty="0" smtClean="0">
                            <a:latin typeface="Cambria Math" panose="02040503050406030204" pitchFamily="18" charset="0"/>
                          </a:rPr>
                          <m:t> </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e>
                    </m:d>
                    <m:r>
                      <a:rPr lang="en-US" i="1" dirty="0" smtClean="0">
                        <a:latin typeface="Cambria Math" panose="02040503050406030204" pitchFamily="18" charset="0"/>
                      </a:rPr>
                      <m:t>.</m:t>
                    </m:r>
                    <m:r>
                      <a:rPr lang="en-US" b="0" i="1" dirty="0" smtClean="0">
                        <a:latin typeface="Cambria Math" panose="02040503050406030204" pitchFamily="18" charset="0"/>
                      </a:rPr>
                      <m:t> </m:t>
                    </m:r>
                  </m:oMath>
                </a14:m>
                <a:r>
                  <a:rPr lang="en-US" b="1" dirty="0"/>
                  <a:t>These 3 parameters will stay with us for the whole simulation.</a:t>
                </a:r>
              </a:p>
              <a:p>
                <a:endParaRPr lang="en-US" dirty="0"/>
              </a:p>
              <a:p>
                <a:pPr marL="514350" indent="-514350">
                  <a:buFont typeface="+mj-lt"/>
                  <a:buAutoNum type="arabicPeriod"/>
                </a:pPr>
                <a:r>
                  <a:rPr lang="en-US" dirty="0"/>
                  <a:t>“# of studies”</a:t>
                </a:r>
              </a:p>
              <a:p>
                <a:pPr marL="514350" indent="-514350">
                  <a:buFont typeface="+mj-lt"/>
                  <a:buAutoNum type="arabicPeriod"/>
                </a:pPr>
                <a:endParaRPr lang="en-US" dirty="0"/>
              </a:p>
              <a:p>
                <a:pPr marL="514350" indent="-514350">
                  <a:buFont typeface="+mj-lt"/>
                  <a:buAutoNum type="arabicPeriod"/>
                </a:pPr>
                <a:r>
                  <a:rPr lang="en-US" dirty="0" err="1"/>
                  <a:t>P</a:t>
                </a:r>
                <a:r>
                  <a:rPr lang="en-US" baseline="-25000" dirty="0" err="1"/>
                  <a:t>a</a:t>
                </a:r>
                <a:r>
                  <a:rPr lang="en-US" dirty="0" err="1"/>
                  <a:t>,P</a:t>
                </a:r>
                <a:r>
                  <a:rPr lang="en-US" baseline="-25000" dirty="0" err="1"/>
                  <a:t>c</a:t>
                </a:r>
                <a:r>
                  <a:rPr lang="en-US" dirty="0"/>
                  <a:t> :the “event” probability in the treated group and the controlled group.</a:t>
                </a:r>
              </a:p>
              <a:p>
                <a:pPr marL="514350" indent="-514350">
                  <a:buFont typeface="+mj-lt"/>
                  <a:buAutoNum type="arabicPeriod"/>
                </a:pPr>
                <a:endParaRPr lang="en-US" dirty="0"/>
              </a:p>
              <a:p>
                <a:pPr marL="514350" indent="-514350">
                  <a:buFont typeface="+mj-lt"/>
                  <a:buAutoNum type="arabicPeriod"/>
                </a:pPr>
                <a:r>
                  <a:rPr lang="en-US" dirty="0"/>
                  <a:t>“Combinations of studies”: small studies / large studies.</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52400"/>
                <a:ext cx="10967720" cy="6482080"/>
              </a:xfrm>
              <a:blipFill>
                <a:blip r:embed="rId2"/>
                <a:stretch>
                  <a:fillRect l="-1167" t="-1505"/>
                </a:stretch>
              </a:blipFill>
            </p:spPr>
            <p:txBody>
              <a:bodyPr/>
              <a:lstStyle/>
              <a:p>
                <a:r>
                  <a:rPr lang="he-IL">
                    <a:noFill/>
                  </a:rPr>
                  <a:t> </a:t>
                </a:r>
              </a:p>
            </p:txBody>
          </p:sp>
        </mc:Fallback>
      </mc:AlternateContent>
      <p:sp>
        <p:nvSpPr>
          <p:cNvPr id="2" name="Rectangle 1">
            <a:extLst>
              <a:ext uri="{FF2B5EF4-FFF2-40B4-BE49-F238E27FC236}">
                <a16:creationId xmlns:a16="http://schemas.microsoft.com/office/drawing/2014/main" id="{92768E3A-3884-4D30-BD14-A64070927A57}"/>
              </a:ext>
            </a:extLst>
          </p:cNvPr>
          <p:cNvSpPr/>
          <p:nvPr/>
        </p:nvSpPr>
        <p:spPr>
          <a:xfrm>
            <a:off x="2123440" y="3105835"/>
            <a:ext cx="7020560" cy="954107"/>
          </a:xfrm>
          <a:prstGeom prst="rect">
            <a:avLst/>
          </a:prstGeom>
          <a:solidFill>
            <a:schemeClr val="accent4">
              <a:lumMod val="40000"/>
              <a:lumOff val="60000"/>
            </a:schemeClr>
          </a:solidFill>
          <a:ln w="57150">
            <a:solidFill>
              <a:srgbClr val="FF0000"/>
            </a:solidFill>
          </a:ln>
        </p:spPr>
        <p:txBody>
          <a:bodyPr wrap="square">
            <a:spAutoFit/>
          </a:bodyPr>
          <a:lstStyle/>
          <a:p>
            <a:pPr algn="ctr"/>
            <a:r>
              <a:rPr lang="en-US" sz="2800" dirty="0"/>
              <a:t>Each combination of simulation parameters was repeated 10,000 times.</a:t>
            </a:r>
          </a:p>
        </p:txBody>
      </p:sp>
    </p:spTree>
    <p:extLst>
      <p:ext uri="{BB962C8B-B14F-4D97-AF65-F5344CB8AC3E}">
        <p14:creationId xmlns:p14="http://schemas.microsoft.com/office/powerpoint/2010/main" val="18210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22FE-6429-4250-9889-8E267E59BF20}"/>
              </a:ext>
            </a:extLst>
          </p:cNvPr>
          <p:cNvSpPr>
            <a:spLocks noGrp="1"/>
          </p:cNvSpPr>
          <p:nvPr>
            <p:ph type="title"/>
          </p:nvPr>
        </p:nvSpPr>
        <p:spPr>
          <a:xfrm>
            <a:off x="0" y="453684"/>
            <a:ext cx="10515600" cy="1325563"/>
          </a:xfrm>
        </p:spPr>
        <p:txBody>
          <a:bodyPr/>
          <a:lstStyle/>
          <a:p>
            <a:r>
              <a:rPr lang="en-US" dirty="0"/>
              <a:t>Simulations- log OR </a:t>
            </a:r>
            <a:br>
              <a:rPr lang="en-US" dirty="0"/>
            </a:br>
            <a:r>
              <a:rPr lang="en-US" dirty="0"/>
              <a:t>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79" y="1466670"/>
                <a:ext cx="5100321" cy="4917123"/>
              </a:xfrm>
            </p:spPr>
            <p:txBody>
              <a:bodyPr>
                <a:normAutofit/>
              </a:bodyPr>
              <a:lstStyle/>
              <a:p>
                <a:endParaRPr lang="en-US" dirty="0"/>
              </a:p>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𝑖𝑗</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𝑂𝑅</m:t>
                                            </m:r>
                                          </m:e>
                                        </m:d>
                                      </m:e>
                                    </m:fun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𝑂𝑅</m:t>
                                                </m:r>
                                              </m:e>
                                            </m:d>
                                          </m:e>
                                        </m:func>
                                      </m:e>
                                      <m:sub>
                                        <m:r>
                                          <a:rPr lang="en-US" b="0" i="1" dirty="0" smtClean="0">
                                            <a:latin typeface="Cambria Math" panose="02040503050406030204" pitchFamily="18" charset="0"/>
                                          </a:rPr>
                                          <m:t>𝑤</m:t>
                                        </m:r>
                                      </m:sub>
                                    </m:sSub>
                                  </m:e>
                                </m:acc>
                              </m:num>
                              <m:den>
                                <m:rad>
                                  <m:radPr>
                                    <m:degHide m:val="on"/>
                                    <m:ctrlPr>
                                      <a:rPr lang="en-US" b="0" i="1" dirty="0" smtClean="0">
                                        <a:latin typeface="Cambria Math" panose="02040503050406030204" pitchFamily="18" charset="0"/>
                                      </a:rPr>
                                    </m:ctrlPr>
                                  </m:radPr>
                                  <m:deg/>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𝑣𝑎𝑟</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𝑂𝑅</m:t>
                                                    </m:r>
                                                  </m:e>
                                                </m:d>
                                              </m:e>
                                            </m:func>
                                          </m:e>
                                          <m:sub>
                                            <m:r>
                                              <a:rPr lang="en-US" b="0" i="1" dirty="0" smtClean="0">
                                                <a:latin typeface="Cambria Math" panose="02040503050406030204" pitchFamily="18" charset="0"/>
                                              </a:rPr>
                                              <m:t>𝑖</m:t>
                                            </m:r>
                                          </m:sub>
                                        </m:sSub>
                                      </m:e>
                                    </m:acc>
                                  </m:e>
                                </m:rad>
                              </m:den>
                            </m:f>
                          </m:e>
                        </m:d>
                      </m:e>
                      <m:sup>
                        <m:r>
                          <a:rPr lang="en-US" b="0" i="1" dirty="0" smtClean="0">
                            <a:latin typeface="Cambria Math" panose="02040503050406030204" pitchFamily="18" charset="0"/>
                          </a:rPr>
                          <m:t>2</m:t>
                        </m:r>
                      </m:sup>
                    </m:sSup>
                  </m:oMath>
                </a14:m>
                <a:endParaRPr lang="en-US" dirty="0"/>
              </a:p>
              <a:p>
                <a:pPr marL="0" indent="0">
                  <a:buNone/>
                </a:pPr>
                <a:endParaRPr lang="en-US" dirty="0"/>
              </a:p>
              <a:p>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𝑖𝑗</m:t>
                            </m:r>
                          </m:sub>
                        </m:sSub>
                      </m:e>
                    </m:nary>
                  </m:oMath>
                </a14:m>
                <a:r>
                  <a:rPr lang="en-US" dirty="0"/>
                  <a:t> : analogous to Q</a:t>
                </a:r>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79" y="1466670"/>
                <a:ext cx="5100321" cy="4917123"/>
              </a:xfr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3CB8A7C-4D8B-4A55-97DF-D1C34DA438B2}"/>
                  </a:ext>
                </a:extLst>
              </p:cNvPr>
              <p:cNvSpPr txBox="1">
                <a:spLocks/>
              </p:cNvSpPr>
              <p:nvPr/>
            </p:nvSpPr>
            <p:spPr>
              <a:xfrm>
                <a:off x="6011453" y="2034904"/>
                <a:ext cx="11250749" cy="491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14:m>
                  <m:oMath xmlns:m="http://schemas.openxmlformats.org/officeDocument/2006/math">
                    <m:r>
                      <a:rPr lang="en-US" b="0" i="1" smtClean="0">
                        <a:latin typeface="Cambria Math" panose="02040503050406030204" pitchFamily="18" charset="0"/>
                      </a:rPr>
                      <m:t>𝑗</m:t>
                    </m:r>
                    <m:r>
                      <m:rPr>
                        <m:sty m:val="p"/>
                      </m:rPr>
                      <a:rPr lang="el-GR" b="0" i="1" smtClean="0">
                        <a:latin typeface="Cambria Math" panose="02040503050406030204" pitchFamily="18" charset="0"/>
                      </a:rPr>
                      <m:t>ϵ</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24</m:t>
                        </m:r>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40</m:t>
                        </m:r>
                      </m:e>
                    </m:d>
                  </m:oMath>
                </a14:m>
                <a:endParaRPr lang="en-US" dirty="0"/>
              </a:p>
              <a:p>
                <a:pPr marL="0" indent="0">
                  <a:buFont typeface="Arial" panose="020B0604020202020204" pitchFamily="34" charset="0"/>
                  <a:buNone/>
                </a:pPr>
                <a:endParaRPr lang="en-US" dirty="0"/>
              </a:p>
              <a:p>
                <a:endParaRPr lang="en-US" dirty="0"/>
              </a:p>
            </p:txBody>
          </p:sp>
        </mc:Choice>
        <mc:Fallback xmlns="">
          <p:sp>
            <p:nvSpPr>
              <p:cNvPr id="4" name="Content Placeholder 2">
                <a:extLst>
                  <a:ext uri="{FF2B5EF4-FFF2-40B4-BE49-F238E27FC236}">
                    <a16:creationId xmlns:a16="http://schemas.microsoft.com/office/drawing/2014/main" id="{43CB8A7C-4D8B-4A55-97DF-D1C34DA438B2}"/>
                  </a:ext>
                </a:extLst>
              </p:cNvPr>
              <p:cNvSpPr txBox="1">
                <a:spLocks noRot="1" noChangeAspect="1" noMove="1" noResize="1" noEditPoints="1" noAdjustHandles="1" noChangeArrowheads="1" noChangeShapeType="1" noTextEdit="1"/>
              </p:cNvSpPr>
              <p:nvPr/>
            </p:nvSpPr>
            <p:spPr>
              <a:xfrm>
                <a:off x="6011453" y="2034904"/>
                <a:ext cx="11250749" cy="4917123"/>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683290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52400"/>
                <a:ext cx="10967720" cy="6482080"/>
              </a:xfrm>
            </p:spPr>
            <p:txBody>
              <a:bodyPr>
                <a:normAutofit lnSpcReduction="10000"/>
              </a:bodyPr>
              <a:lstStyle/>
              <a:p>
                <a:pPr marL="0" indent="0">
                  <a:buNone/>
                </a:pPr>
                <a:r>
                  <a:rPr lang="en-US" dirty="0"/>
                  <a:t>Simulation variations:</a:t>
                </a:r>
              </a:p>
              <a:p>
                <a:endParaRPr lang="en-US" dirty="0"/>
              </a:p>
              <a:p>
                <a:pPr marL="0" indent="0">
                  <a:buNone/>
                </a:pPr>
                <a:r>
                  <a:rPr lang="en-US" dirty="0"/>
                  <a:t>“study-size”:</a:t>
                </a:r>
              </a:p>
              <a:p>
                <a:pPr marL="0" indent="0">
                  <a:buNone/>
                </a:pPr>
                <a:r>
                  <a:rPr lang="en-US" dirty="0"/>
                  <a:t>Three different variations: 14, 24 and 40. Marked as N from now on </a:t>
                </a:r>
                <a:br>
                  <a:rPr lang="en-US" i="1" dirty="0">
                    <a:latin typeface="Cambria Math" panose="02040503050406030204" pitchFamily="18" charset="0"/>
                  </a:rPr>
                </a:b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0" i="1" dirty="0" smtClean="0">
                            <a:latin typeface="Cambria Math" panose="02040503050406030204" pitchFamily="18" charset="0"/>
                          </a:rPr>
                          <m:t> </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e>
                    </m:d>
                    <m:r>
                      <a:rPr lang="en-US" i="1" dirty="0" smtClean="0">
                        <a:latin typeface="Cambria Math" panose="02040503050406030204" pitchFamily="18" charset="0"/>
                      </a:rPr>
                      <m:t>.</m:t>
                    </m:r>
                    <m:r>
                      <a:rPr lang="en-US" b="0" i="1" dirty="0" smtClean="0">
                        <a:latin typeface="Cambria Math" panose="02040503050406030204" pitchFamily="18" charset="0"/>
                      </a:rPr>
                      <m:t> </m:t>
                    </m:r>
                  </m:oMath>
                </a14:m>
                <a:r>
                  <a:rPr lang="en-US" b="1" dirty="0"/>
                  <a:t>This 3 parameters will stay with us for the whole simulation</a:t>
                </a:r>
              </a:p>
              <a:p>
                <a:endParaRPr lang="en-US" dirty="0"/>
              </a:p>
              <a:p>
                <a:pPr marL="514350" indent="-514350">
                  <a:buFont typeface="+mj-lt"/>
                  <a:buAutoNum type="arabicPeriod"/>
                </a:pPr>
                <a:r>
                  <a:rPr lang="en-US" dirty="0">
                    <a:solidFill>
                      <a:srgbClr val="FF0000"/>
                    </a:solidFill>
                  </a:rPr>
                  <a:t>“# of studies”: Three different variations: 5, 10 and 30 summed random variables. Marked as K from now on.</a:t>
                </a:r>
              </a:p>
              <a:p>
                <a:pPr marL="514350" indent="-514350">
                  <a:buFont typeface="+mj-lt"/>
                  <a:buAutoNum type="arabicPeriod"/>
                </a:pPr>
                <a:endParaRPr lang="en-US" dirty="0"/>
              </a:p>
              <a:p>
                <a:pPr marL="514350" indent="-514350">
                  <a:buFont typeface="+mj-lt"/>
                  <a:buAutoNum type="arabicPeriod"/>
                </a:pPr>
                <a:r>
                  <a:rPr lang="en-US" dirty="0" err="1"/>
                  <a:t>P</a:t>
                </a:r>
                <a:r>
                  <a:rPr lang="en-US" baseline="-25000" dirty="0" err="1"/>
                  <a:t>a</a:t>
                </a:r>
                <a:r>
                  <a:rPr lang="en-US" dirty="0" err="1"/>
                  <a:t>,P</a:t>
                </a:r>
                <a:r>
                  <a:rPr lang="en-US" baseline="-25000" dirty="0" err="1"/>
                  <a:t>c</a:t>
                </a:r>
                <a:r>
                  <a:rPr lang="en-US" dirty="0"/>
                  <a:t> :the “event” probability in the treated group and the controlled group</a:t>
                </a:r>
              </a:p>
              <a:p>
                <a:pPr marL="514350" indent="-514350">
                  <a:buFont typeface="+mj-lt"/>
                  <a:buAutoNum type="arabicPeriod"/>
                </a:pPr>
                <a:endParaRPr lang="en-US" dirty="0"/>
              </a:p>
              <a:p>
                <a:pPr marL="514350" indent="-514350">
                  <a:buFont typeface="+mj-lt"/>
                  <a:buAutoNum type="arabicPeriod"/>
                </a:pPr>
                <a:r>
                  <a:rPr lang="en-US" dirty="0"/>
                  <a:t>Combinations of studies: small studies / large studies.</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52400"/>
                <a:ext cx="10967720" cy="6482080"/>
              </a:xfrm>
              <a:blipFill>
                <a:blip r:embed="rId2"/>
                <a:stretch>
                  <a:fillRect l="-1167" t="-2070"/>
                </a:stretch>
              </a:blipFill>
            </p:spPr>
            <p:txBody>
              <a:bodyPr/>
              <a:lstStyle/>
              <a:p>
                <a:r>
                  <a:rPr lang="he-IL">
                    <a:noFill/>
                  </a:rPr>
                  <a:t> </a:t>
                </a:r>
              </a:p>
            </p:txBody>
          </p:sp>
        </mc:Fallback>
      </mc:AlternateContent>
    </p:spTree>
    <p:extLst>
      <p:ext uri="{BB962C8B-B14F-4D97-AF65-F5344CB8AC3E}">
        <p14:creationId xmlns:p14="http://schemas.microsoft.com/office/powerpoint/2010/main" val="4080012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של מספר שקופית 4"/>
          <p:cNvSpPr>
            <a:spLocks noGrp="1"/>
          </p:cNvSpPr>
          <p:nvPr>
            <p:ph type="sldNum" sz="quarter" idx="12"/>
          </p:nvPr>
        </p:nvSpPr>
        <p:spPr>
          <a:xfrm>
            <a:off x="-1333731" y="6119667"/>
            <a:ext cx="1884348" cy="604269"/>
          </a:xfrm>
        </p:spPr>
        <p:txBody>
          <a:bodyPr/>
          <a:lstStyle/>
          <a:p>
            <a:fld id="{93CF431C-223D-7844-AEFA-892A38D2E5D4}" type="slidenum">
              <a:rPr lang="he-IL" sz="2000" smtClean="0"/>
              <a:t>7</a:t>
            </a:fld>
            <a:endParaRPr lang="he-IL" sz="2000" dirty="0"/>
          </a:p>
        </p:txBody>
      </p:sp>
      <p:pic>
        <p:nvPicPr>
          <p:cNvPr id="2" name="Picture 1">
            <a:extLst>
              <a:ext uri="{FF2B5EF4-FFF2-40B4-BE49-F238E27FC236}">
                <a16:creationId xmlns:a16="http://schemas.microsoft.com/office/drawing/2014/main" id="{49AD1F94-DB94-47E7-BF42-C349C3A37A9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16991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C6E11-2A0A-4972-BA11-821C641651A8}"/>
              </a:ext>
            </a:extLst>
          </p:cNvPr>
          <p:cNvPicPr>
            <a:picLocks noChangeAspect="1"/>
          </p:cNvPicPr>
          <p:nvPr/>
        </p:nvPicPr>
        <p:blipFill>
          <a:blip r:embed="rId3"/>
          <a:stretch>
            <a:fillRect/>
          </a:stretch>
        </p:blipFill>
        <p:spPr>
          <a:xfrm>
            <a:off x="-37869" y="27124"/>
            <a:ext cx="8826867" cy="685800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4.77%</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3.77%</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2.24%</a:t>
                </a:r>
              </a:p>
            </p:txBody>
          </p:sp>
        </p:grpSp>
      </p:grpSp>
    </p:spTree>
    <p:extLst>
      <p:ext uri="{BB962C8B-B14F-4D97-AF65-F5344CB8AC3E}">
        <p14:creationId xmlns:p14="http://schemas.microsoft.com/office/powerpoint/2010/main" val="31323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858E6C-92E3-4553-BBB6-6377BB044C1C}"/>
              </a:ext>
            </a:extLst>
          </p:cNvPr>
          <p:cNvPicPr>
            <a:picLocks noChangeAspect="1"/>
          </p:cNvPicPr>
          <p:nvPr/>
        </p:nvPicPr>
        <p:blipFill>
          <a:blip r:embed="rId3"/>
          <a:stretch>
            <a:fillRect/>
          </a:stretch>
        </p:blipFill>
        <p:spPr>
          <a:xfrm>
            <a:off x="1" y="56154"/>
            <a:ext cx="8788998" cy="671476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4.44%</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3.49%</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1.48%</a:t>
                </a:r>
              </a:p>
            </p:txBody>
          </p:sp>
        </p:grpSp>
      </p:grpSp>
    </p:spTree>
    <p:extLst>
      <p:ext uri="{BB962C8B-B14F-4D97-AF65-F5344CB8AC3E}">
        <p14:creationId xmlns:p14="http://schemas.microsoft.com/office/powerpoint/2010/main" val="96762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D188B-EF64-49E5-8328-CA501E4E0921}"/>
              </a:ext>
            </a:extLst>
          </p:cNvPr>
          <p:cNvPicPr>
            <a:picLocks noChangeAspect="1"/>
          </p:cNvPicPr>
          <p:nvPr/>
        </p:nvPicPr>
        <p:blipFill>
          <a:blip r:embed="rId3"/>
          <a:stretch>
            <a:fillRect/>
          </a:stretch>
        </p:blipFill>
        <p:spPr>
          <a:xfrm>
            <a:off x="0" y="-26912"/>
            <a:ext cx="8857616" cy="685800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3.95%</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2.76%</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1.12%</a:t>
                </a:r>
              </a:p>
            </p:txBody>
          </p:sp>
        </p:grpSp>
      </p:grpSp>
    </p:spTree>
    <p:extLst>
      <p:ext uri="{BB962C8B-B14F-4D97-AF65-F5344CB8AC3E}">
        <p14:creationId xmlns:p14="http://schemas.microsoft.com/office/powerpoint/2010/main" val="153676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52400"/>
                <a:ext cx="10967720" cy="6482080"/>
              </a:xfrm>
            </p:spPr>
            <p:txBody>
              <a:bodyPr>
                <a:normAutofit lnSpcReduction="10000"/>
              </a:bodyPr>
              <a:lstStyle/>
              <a:p>
                <a:pPr marL="0" indent="0">
                  <a:buNone/>
                </a:pPr>
                <a:r>
                  <a:rPr lang="en-US" dirty="0"/>
                  <a:t>Simulation variations:</a:t>
                </a:r>
              </a:p>
              <a:p>
                <a:endParaRPr lang="en-US" dirty="0"/>
              </a:p>
              <a:p>
                <a:pPr marL="0" indent="0">
                  <a:buNone/>
                </a:pPr>
                <a:r>
                  <a:rPr lang="en-US" dirty="0"/>
                  <a:t>“study-size”:</a:t>
                </a:r>
              </a:p>
              <a:p>
                <a:pPr marL="0" indent="0">
                  <a:buNone/>
                </a:pPr>
                <a:r>
                  <a:rPr lang="en-US" dirty="0"/>
                  <a:t>Three different variations: 14, 24 and 40. Marked as N from now on </a:t>
                </a:r>
                <a:br>
                  <a:rPr lang="en-US" i="1" dirty="0">
                    <a:latin typeface="Cambria Math" panose="02040503050406030204" pitchFamily="18" charset="0"/>
                  </a:rPr>
                </a:b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0" i="1" dirty="0" smtClean="0">
                            <a:latin typeface="Cambria Math" panose="02040503050406030204" pitchFamily="18" charset="0"/>
                          </a:rPr>
                          <m:t> </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e>
                    </m:d>
                    <m:r>
                      <a:rPr lang="en-US" i="1" dirty="0" smtClean="0">
                        <a:latin typeface="Cambria Math" panose="02040503050406030204" pitchFamily="18" charset="0"/>
                      </a:rPr>
                      <m:t>.</m:t>
                    </m:r>
                    <m:r>
                      <a:rPr lang="en-US" b="0" i="1" dirty="0" smtClean="0">
                        <a:latin typeface="Cambria Math" panose="02040503050406030204" pitchFamily="18" charset="0"/>
                      </a:rPr>
                      <m:t> </m:t>
                    </m:r>
                  </m:oMath>
                </a14:m>
                <a:r>
                  <a:rPr lang="en-US" b="1" dirty="0"/>
                  <a:t>This 3 parameters will stay with us for the whole simulation</a:t>
                </a:r>
              </a:p>
              <a:p>
                <a:endParaRPr lang="en-US" dirty="0"/>
              </a:p>
              <a:p>
                <a:pPr marL="514350" indent="-514350">
                  <a:buFont typeface="+mj-lt"/>
                  <a:buAutoNum type="arabicPeriod"/>
                </a:pPr>
                <a:r>
                  <a:rPr lang="en-US" dirty="0"/>
                  <a:t>“# of studies”: Three different variations: 5, 10 and 30 summed random variables. Marked as K from now on.</a:t>
                </a:r>
              </a:p>
              <a:p>
                <a:pPr marL="514350" indent="-514350">
                  <a:buFont typeface="+mj-lt"/>
                  <a:buAutoNum type="arabicPeriod"/>
                </a:pPr>
                <a:endParaRPr lang="en-US" dirty="0"/>
              </a:p>
              <a:p>
                <a:pPr marL="514350" indent="-514350">
                  <a:buFont typeface="+mj-lt"/>
                  <a:buAutoNum type="arabicPeriod"/>
                </a:pPr>
                <a:r>
                  <a:rPr lang="en-US" dirty="0" err="1">
                    <a:solidFill>
                      <a:srgbClr val="FF0000"/>
                    </a:solidFill>
                  </a:rPr>
                  <a:t>P</a:t>
                </a:r>
                <a:r>
                  <a:rPr lang="en-US" baseline="-25000" dirty="0" err="1">
                    <a:solidFill>
                      <a:srgbClr val="FF0000"/>
                    </a:solidFill>
                  </a:rPr>
                  <a:t>a</a:t>
                </a:r>
                <a:r>
                  <a:rPr lang="en-US" dirty="0" err="1">
                    <a:solidFill>
                      <a:srgbClr val="FF0000"/>
                    </a:solidFill>
                  </a:rPr>
                  <a:t>,P</a:t>
                </a:r>
                <a:r>
                  <a:rPr lang="en-US" baseline="-25000" dirty="0" err="1">
                    <a:solidFill>
                      <a:srgbClr val="FF0000"/>
                    </a:solidFill>
                  </a:rPr>
                  <a:t>c</a:t>
                </a:r>
                <a:r>
                  <a:rPr lang="en-US" dirty="0">
                    <a:solidFill>
                      <a:srgbClr val="FF0000"/>
                    </a:solidFill>
                  </a:rPr>
                  <a:t> :the “event” probability in the treated group and the controlled group: 0.5-0.5, 0.1-0.2, 0.7-0.3, 0.5-0.9.</a:t>
                </a:r>
              </a:p>
              <a:p>
                <a:pPr marL="514350" indent="-514350">
                  <a:buFont typeface="+mj-lt"/>
                  <a:buAutoNum type="arabicPeriod"/>
                </a:pPr>
                <a:endParaRPr lang="en-US" dirty="0"/>
              </a:p>
              <a:p>
                <a:pPr marL="514350" indent="-514350">
                  <a:buFont typeface="+mj-lt"/>
                  <a:buAutoNum type="arabicPeriod"/>
                </a:pPr>
                <a:r>
                  <a:rPr lang="en-US" dirty="0"/>
                  <a:t>Combinations of studies: small studies / large studies.</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52400"/>
                <a:ext cx="10967720" cy="6482080"/>
              </a:xfrm>
              <a:blipFill>
                <a:blip r:embed="rId2"/>
                <a:stretch>
                  <a:fillRect l="-1167" t="-2070"/>
                </a:stretch>
              </a:blipFill>
            </p:spPr>
            <p:txBody>
              <a:bodyPr/>
              <a:lstStyle/>
              <a:p>
                <a:r>
                  <a:rPr lang="he-IL">
                    <a:noFill/>
                  </a:rPr>
                  <a:t> </a:t>
                </a:r>
              </a:p>
            </p:txBody>
          </p:sp>
        </mc:Fallback>
      </mc:AlternateContent>
    </p:spTree>
    <p:extLst>
      <p:ext uri="{BB962C8B-B14F-4D97-AF65-F5344CB8AC3E}">
        <p14:creationId xmlns:p14="http://schemas.microsoft.com/office/powerpoint/2010/main" val="3319774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A50F0A-56DF-4C2A-9DC3-F030F79112F1}"/>
              </a:ext>
            </a:extLst>
          </p:cNvPr>
          <p:cNvPicPr>
            <a:picLocks noChangeAspect="1"/>
          </p:cNvPicPr>
          <p:nvPr/>
        </p:nvPicPr>
        <p:blipFill>
          <a:blip r:embed="rId3"/>
          <a:stretch>
            <a:fillRect/>
          </a:stretch>
        </p:blipFill>
        <p:spPr>
          <a:xfrm>
            <a:off x="0" y="56154"/>
            <a:ext cx="8835589" cy="6801846"/>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4.13%</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2.91%</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1.33%</a:t>
                </a:r>
              </a:p>
            </p:txBody>
          </p:sp>
        </p:grpSp>
      </p:grpSp>
    </p:spTree>
    <p:extLst>
      <p:ext uri="{BB962C8B-B14F-4D97-AF65-F5344CB8AC3E}">
        <p14:creationId xmlns:p14="http://schemas.microsoft.com/office/powerpoint/2010/main" val="267809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5E6B3-4B4B-44A7-AF18-01BF4034C98F}"/>
              </a:ext>
            </a:extLst>
          </p:cNvPr>
          <p:cNvPicPr>
            <a:picLocks noChangeAspect="1"/>
          </p:cNvPicPr>
          <p:nvPr/>
        </p:nvPicPr>
        <p:blipFill>
          <a:blip r:embed="rId3"/>
          <a:stretch>
            <a:fillRect/>
          </a:stretch>
        </p:blipFill>
        <p:spPr>
          <a:xfrm>
            <a:off x="0" y="56154"/>
            <a:ext cx="8857616" cy="6801846"/>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0%</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0%</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0%</a:t>
                </a:r>
              </a:p>
            </p:txBody>
          </p:sp>
        </p:grpSp>
      </p:grpSp>
    </p:spTree>
    <p:extLst>
      <p:ext uri="{BB962C8B-B14F-4D97-AF65-F5344CB8AC3E}">
        <p14:creationId xmlns:p14="http://schemas.microsoft.com/office/powerpoint/2010/main" val="259985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14D2E5-F101-46B2-88DE-EBD4E07E6648}"/>
              </a:ext>
            </a:extLst>
          </p:cNvPr>
          <p:cNvPicPr>
            <a:picLocks noChangeAspect="1"/>
          </p:cNvPicPr>
          <p:nvPr/>
        </p:nvPicPr>
        <p:blipFill>
          <a:blip r:embed="rId3"/>
          <a:stretch>
            <a:fillRect/>
          </a:stretch>
        </p:blipFill>
        <p:spPr>
          <a:xfrm>
            <a:off x="1" y="157754"/>
            <a:ext cx="8809318" cy="6513016"/>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3.55%</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1.89%</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0.25%</a:t>
                </a:r>
              </a:p>
            </p:txBody>
          </p:sp>
        </p:grpSp>
      </p:grpSp>
    </p:spTree>
    <p:extLst>
      <p:ext uri="{BB962C8B-B14F-4D97-AF65-F5344CB8AC3E}">
        <p14:creationId xmlns:p14="http://schemas.microsoft.com/office/powerpoint/2010/main" val="405821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36996-63D4-43B7-A201-B220E98F5170}"/>
              </a:ext>
            </a:extLst>
          </p:cNvPr>
          <p:cNvPicPr>
            <a:picLocks noChangeAspect="1"/>
          </p:cNvPicPr>
          <p:nvPr/>
        </p:nvPicPr>
        <p:blipFill>
          <a:blip r:embed="rId3"/>
          <a:stretch>
            <a:fillRect/>
          </a:stretch>
        </p:blipFill>
        <p:spPr>
          <a:xfrm>
            <a:off x="1" y="0"/>
            <a:ext cx="8809318" cy="6858000"/>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0.33%</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0.04%</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0%</a:t>
                </a:r>
              </a:p>
            </p:txBody>
          </p:sp>
        </p:grpSp>
      </p:grpSp>
    </p:spTree>
    <p:extLst>
      <p:ext uri="{BB962C8B-B14F-4D97-AF65-F5344CB8AC3E}">
        <p14:creationId xmlns:p14="http://schemas.microsoft.com/office/powerpoint/2010/main" val="189092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EB907B-3944-4060-8887-4C28E1BA7CBB}"/>
                  </a:ext>
                </a:extLst>
              </p:cNvPr>
              <p:cNvSpPr>
                <a:spLocks noGrp="1"/>
              </p:cNvSpPr>
              <p:nvPr>
                <p:ph idx="1"/>
              </p:nvPr>
            </p:nvSpPr>
            <p:spPr>
              <a:xfrm>
                <a:off x="386080" y="152400"/>
                <a:ext cx="10967720" cy="6482080"/>
              </a:xfrm>
            </p:spPr>
            <p:txBody>
              <a:bodyPr>
                <a:normAutofit fontScale="92500" lnSpcReduction="10000"/>
              </a:bodyPr>
              <a:lstStyle/>
              <a:p>
                <a:pPr marL="0" indent="0">
                  <a:buNone/>
                </a:pPr>
                <a:r>
                  <a:rPr lang="en-US" dirty="0"/>
                  <a:t>Simulation variations:</a:t>
                </a:r>
              </a:p>
              <a:p>
                <a:endParaRPr lang="en-US" dirty="0"/>
              </a:p>
              <a:p>
                <a:pPr marL="0" indent="0">
                  <a:buNone/>
                </a:pPr>
                <a:r>
                  <a:rPr lang="en-US" dirty="0"/>
                  <a:t>“study-size”:</a:t>
                </a:r>
              </a:p>
              <a:p>
                <a:pPr marL="0" indent="0">
                  <a:buNone/>
                </a:pPr>
                <a:r>
                  <a:rPr lang="en-US" dirty="0"/>
                  <a:t>Three different variations: 14, 24 and 40. Marked as N from now on </a:t>
                </a:r>
                <a:br>
                  <a:rPr lang="en-US" i="1" dirty="0">
                    <a:latin typeface="Cambria Math" panose="02040503050406030204" pitchFamily="18" charset="0"/>
                  </a:rPr>
                </a:b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𝑁</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b="0" i="1" dirty="0" smtClean="0">
                            <a:latin typeface="Cambria Math" panose="02040503050406030204" pitchFamily="18" charset="0"/>
                          </a:rPr>
                          <m:t> </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𝑛</m:t>
                            </m:r>
                          </m:e>
                          <m:sub>
                            <m:r>
                              <a:rPr lang="en-US" i="1" dirty="0" smtClean="0">
                                <a:latin typeface="Cambria Math" panose="02040503050406030204" pitchFamily="18" charset="0"/>
                              </a:rPr>
                              <m:t>2</m:t>
                            </m:r>
                          </m:sub>
                        </m:sSub>
                      </m:e>
                    </m:d>
                    <m:r>
                      <a:rPr lang="en-US" i="1" dirty="0" smtClean="0">
                        <a:latin typeface="Cambria Math" panose="02040503050406030204" pitchFamily="18" charset="0"/>
                      </a:rPr>
                      <m:t>.</m:t>
                    </m:r>
                    <m:r>
                      <a:rPr lang="en-US" b="0" i="1" dirty="0" smtClean="0">
                        <a:latin typeface="Cambria Math" panose="02040503050406030204" pitchFamily="18" charset="0"/>
                      </a:rPr>
                      <m:t> </m:t>
                    </m:r>
                  </m:oMath>
                </a14:m>
                <a:r>
                  <a:rPr lang="en-US" b="1" dirty="0"/>
                  <a:t>This 3 parameters will stay with us for the whole simulation</a:t>
                </a:r>
              </a:p>
              <a:p>
                <a:endParaRPr lang="en-US" dirty="0"/>
              </a:p>
              <a:p>
                <a:pPr marL="514350" indent="-514350">
                  <a:buFont typeface="+mj-lt"/>
                  <a:buAutoNum type="arabicPeriod"/>
                </a:pPr>
                <a:r>
                  <a:rPr lang="en-US" dirty="0"/>
                  <a:t>“# of studies”: Three different variations: 5, 10 and 30 summed random variables. Marked as K from now on.</a:t>
                </a:r>
              </a:p>
              <a:p>
                <a:pPr marL="514350" indent="-514350">
                  <a:buFont typeface="+mj-lt"/>
                  <a:buAutoNum type="arabicPeriod"/>
                </a:pPr>
                <a:endParaRPr lang="en-US" dirty="0"/>
              </a:p>
              <a:p>
                <a:pPr marL="514350" indent="-514350">
                  <a:buFont typeface="+mj-lt"/>
                  <a:buAutoNum type="arabicPeriod"/>
                </a:pPr>
                <a:r>
                  <a:rPr lang="en-US" dirty="0" err="1"/>
                  <a:t>P</a:t>
                </a:r>
                <a:r>
                  <a:rPr lang="en-US" baseline="-25000" dirty="0" err="1"/>
                  <a:t>a</a:t>
                </a:r>
                <a:r>
                  <a:rPr lang="en-US" dirty="0" err="1"/>
                  <a:t>,P</a:t>
                </a:r>
                <a:r>
                  <a:rPr lang="en-US" baseline="-25000" dirty="0" err="1"/>
                  <a:t>c</a:t>
                </a:r>
                <a:r>
                  <a:rPr lang="en-US" dirty="0"/>
                  <a:t> :the “event” probability in the treated group and the controlled group</a:t>
                </a:r>
              </a:p>
              <a:p>
                <a:pPr marL="514350" indent="-514350">
                  <a:buFont typeface="+mj-lt"/>
                  <a:buAutoNum type="arabicPeriod"/>
                </a:pPr>
                <a:endParaRPr lang="en-US" dirty="0"/>
              </a:p>
              <a:p>
                <a:pPr marL="514350" indent="-514350">
                  <a:buFont typeface="+mj-lt"/>
                  <a:buAutoNum type="arabicPeriod"/>
                </a:pPr>
                <a:r>
                  <a:rPr lang="en-US" dirty="0">
                    <a:solidFill>
                      <a:srgbClr val="FF0000"/>
                    </a:solidFill>
                  </a:rPr>
                  <a:t>Combinations of studies: small studies / large studies.</a:t>
                </a:r>
              </a:p>
              <a:p>
                <a:pPr lvl="1"/>
                <a:r>
                  <a:rPr lang="en-US" dirty="0">
                    <a:solidFill>
                      <a:srgbClr val="FF0000"/>
                    </a:solidFill>
                  </a:rPr>
                  <a:t>Large studies – N=200 (</a:t>
                </a:r>
                <a14:m>
                  <m:oMath xmlns:m="http://schemas.openxmlformats.org/officeDocument/2006/math">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𝑛</m:t>
                        </m:r>
                      </m:e>
                      <m:sub>
                        <m:r>
                          <a:rPr lang="en-US" i="1" dirty="0">
                            <a:solidFill>
                              <a:srgbClr val="FF0000"/>
                            </a:solidFill>
                            <a:latin typeface="Cambria Math" panose="02040503050406030204" pitchFamily="18" charset="0"/>
                          </a:rPr>
                          <m:t>1</m:t>
                        </m:r>
                      </m:sub>
                    </m:sSub>
                    <m:r>
                      <a:rPr lang="en-US" i="1" dirty="0">
                        <a:solidFill>
                          <a:srgbClr val="FF0000"/>
                        </a:solidFill>
                        <a:latin typeface="Cambria Math" panose="02040503050406030204" pitchFamily="18" charset="0"/>
                      </a:rPr>
                      <m:t> = </m:t>
                    </m:r>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𝑛</m:t>
                        </m:r>
                      </m:e>
                      <m:sub>
                        <m:r>
                          <a:rPr lang="en-US" i="1" dirty="0">
                            <a:solidFill>
                              <a:srgbClr val="FF0000"/>
                            </a:solidFill>
                            <a:latin typeface="Cambria Math" panose="02040503050406030204" pitchFamily="18" charset="0"/>
                          </a:rPr>
                          <m:t>2</m:t>
                        </m:r>
                      </m:sub>
                    </m:sSub>
                    <m:r>
                      <a:rPr lang="en-US" i="1" dirty="0">
                        <a:solidFill>
                          <a:srgbClr val="FF0000"/>
                        </a:solidFill>
                        <a:latin typeface="Cambria Math" panose="02040503050406030204" pitchFamily="18" charset="0"/>
                      </a:rPr>
                      <m:t> = </m:t>
                    </m:r>
                    <m:r>
                      <a:rPr lang="en-US" i="1" dirty="0">
                        <a:solidFill>
                          <a:srgbClr val="FF0000"/>
                        </a:solidFill>
                        <a:latin typeface="Cambria Math" panose="02040503050406030204" pitchFamily="18" charset="0"/>
                      </a:rPr>
                      <m:t>100</m:t>
                    </m:r>
                  </m:oMath>
                </a14:m>
                <a:r>
                  <a:rPr lang="en-US" dirty="0">
                    <a:solidFill>
                      <a:srgbClr val="FF0000"/>
                    </a:solidFill>
                  </a:rPr>
                  <a:t>)</a:t>
                </a:r>
              </a:p>
              <a:p>
                <a:pPr lvl="1"/>
                <a:r>
                  <a:rPr lang="en-US" dirty="0">
                    <a:solidFill>
                      <a:srgbClr val="FF0000"/>
                    </a:solidFill>
                  </a:rPr>
                  <a:t>Small studies- N=14, N=24, N=40</a:t>
                </a:r>
                <a:endParaRPr lang="he-IL" dirty="0">
                  <a:solidFill>
                    <a:srgbClr val="FF0000"/>
                  </a:solidFill>
                </a:endParaRPr>
              </a:p>
              <a:p>
                <a:pPr marL="0" indent="0">
                  <a:buNone/>
                </a:pPr>
                <a:endParaRPr lang="en-US" dirty="0">
                  <a:solidFill>
                    <a:srgbClr val="FF0000"/>
                  </a:solidFill>
                </a:endParaRP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4EB907B-3944-4060-8887-4C28E1BA7CBB}"/>
                  </a:ext>
                </a:extLst>
              </p:cNvPr>
              <p:cNvSpPr>
                <a:spLocks noGrp="1" noRot="1" noChangeAspect="1" noMove="1" noResize="1" noEditPoints="1" noAdjustHandles="1" noChangeArrowheads="1" noChangeShapeType="1" noTextEdit="1"/>
              </p:cNvSpPr>
              <p:nvPr>
                <p:ph idx="1"/>
              </p:nvPr>
            </p:nvSpPr>
            <p:spPr>
              <a:xfrm>
                <a:off x="386080" y="152400"/>
                <a:ext cx="10967720" cy="6482080"/>
              </a:xfrm>
              <a:blipFill>
                <a:blip r:embed="rId2"/>
                <a:stretch>
                  <a:fillRect l="-1000" t="-1881"/>
                </a:stretch>
              </a:blipFill>
            </p:spPr>
            <p:txBody>
              <a:bodyPr/>
              <a:lstStyle/>
              <a:p>
                <a:r>
                  <a:rPr lang="he-IL">
                    <a:noFill/>
                  </a:rPr>
                  <a:t> </a:t>
                </a:r>
              </a:p>
            </p:txBody>
          </p:sp>
        </mc:Fallback>
      </mc:AlternateContent>
    </p:spTree>
    <p:extLst>
      <p:ext uri="{BB962C8B-B14F-4D97-AF65-F5344CB8AC3E}">
        <p14:creationId xmlns:p14="http://schemas.microsoft.com/office/powerpoint/2010/main" val="19417152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7CD7A-CBEB-4D46-8A15-A161A5EFF7E0}"/>
              </a:ext>
            </a:extLst>
          </p:cNvPr>
          <p:cNvPicPr>
            <a:picLocks noChangeAspect="1"/>
          </p:cNvPicPr>
          <p:nvPr/>
        </p:nvPicPr>
        <p:blipFill>
          <a:blip r:embed="rId3"/>
          <a:stretch>
            <a:fillRect/>
          </a:stretch>
        </p:blipFill>
        <p:spPr>
          <a:xfrm>
            <a:off x="0" y="56154"/>
            <a:ext cx="8882367" cy="6692989"/>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27124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200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200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200 obs.</a:t>
              </a:r>
            </a:p>
          </p:txBody>
        </p:sp>
      </p:grpSp>
      <p:sp>
        <p:nvSpPr>
          <p:cNvPr id="3" name="Rectangle 2">
            <a:extLst>
              <a:ext uri="{FF2B5EF4-FFF2-40B4-BE49-F238E27FC236}">
                <a16:creationId xmlns:a16="http://schemas.microsoft.com/office/drawing/2014/main" id="{C8ECB8B9-93E0-4786-A397-D4074FB72ABD}"/>
              </a:ext>
            </a:extLst>
          </p:cNvPr>
          <p:cNvSpPr/>
          <p:nvPr/>
        </p:nvSpPr>
        <p:spPr>
          <a:xfrm>
            <a:off x="8916180" y="1023923"/>
            <a:ext cx="2966356" cy="923330"/>
          </a:xfrm>
          <a:prstGeom prst="rect">
            <a:avLst/>
          </a:prstGeom>
        </p:spPr>
        <p:txBody>
          <a:bodyPr wrap="square">
            <a:spAutoFit/>
          </a:bodyPr>
          <a:lstStyle/>
          <a:p>
            <a:r>
              <a:rPr lang="en-US" dirty="0"/>
              <a:t>Actually we took only large samples in all the studies and not the small ones</a:t>
            </a:r>
          </a:p>
        </p:txBody>
      </p:sp>
      <p:grpSp>
        <p:nvGrpSpPr>
          <p:cNvPr id="17" name="Group 16">
            <a:extLst>
              <a:ext uri="{FF2B5EF4-FFF2-40B4-BE49-F238E27FC236}">
                <a16:creationId xmlns:a16="http://schemas.microsoft.com/office/drawing/2014/main" id="{620A478C-2041-4C2D-B729-93BC1487FDD3}"/>
              </a:ext>
            </a:extLst>
          </p:cNvPr>
          <p:cNvGrpSpPr/>
          <p:nvPr/>
        </p:nvGrpSpPr>
        <p:grpSpPr>
          <a:xfrm>
            <a:off x="8809318" y="2251776"/>
            <a:ext cx="3180080" cy="1519644"/>
            <a:chOff x="8921078" y="2399997"/>
            <a:chExt cx="3180080" cy="1519644"/>
          </a:xfrm>
        </p:grpSpPr>
        <p:sp>
          <p:nvSpPr>
            <p:cNvPr id="18" name="TextBox 17">
              <a:extLst>
                <a:ext uri="{FF2B5EF4-FFF2-40B4-BE49-F238E27FC236}">
                  <a16:creationId xmlns:a16="http://schemas.microsoft.com/office/drawing/2014/main" id="{277834F5-7A16-4682-A790-15A8B7A300E0}"/>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0" name="Group 19">
              <a:extLst>
                <a:ext uri="{FF2B5EF4-FFF2-40B4-BE49-F238E27FC236}">
                  <a16:creationId xmlns:a16="http://schemas.microsoft.com/office/drawing/2014/main" id="{43435384-A3EA-4DAC-8857-09AC9BA9D951}"/>
                </a:ext>
              </a:extLst>
            </p:cNvPr>
            <p:cNvGrpSpPr/>
            <p:nvPr/>
          </p:nvGrpSpPr>
          <p:grpSpPr>
            <a:xfrm>
              <a:off x="9123027" y="2938358"/>
              <a:ext cx="2631440" cy="981283"/>
              <a:chOff x="6827520" y="516374"/>
              <a:chExt cx="2631440" cy="981283"/>
            </a:xfrm>
          </p:grpSpPr>
          <p:sp>
            <p:nvSpPr>
              <p:cNvPr id="21" name="Oval 20">
                <a:extLst>
                  <a:ext uri="{FF2B5EF4-FFF2-40B4-BE49-F238E27FC236}">
                    <a16:creationId xmlns:a16="http://schemas.microsoft.com/office/drawing/2014/main" id="{73D380AE-4D74-4CCB-AA28-B5579D88F386}"/>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C7B247E-5B86-4672-A90E-C58FCA82E218}"/>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1FE1252-F449-439C-A988-9079F3092ED3}"/>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55B0BC-CFB0-43BF-929C-730943567730}"/>
                  </a:ext>
                </a:extLst>
              </p:cNvPr>
              <p:cNvSpPr txBox="1"/>
              <p:nvPr/>
            </p:nvSpPr>
            <p:spPr>
              <a:xfrm>
                <a:off x="7061200" y="1128325"/>
                <a:ext cx="2397760" cy="369332"/>
              </a:xfrm>
              <a:prstGeom prst="rect">
                <a:avLst/>
              </a:prstGeom>
              <a:noFill/>
            </p:spPr>
            <p:txBody>
              <a:bodyPr wrap="square" rtlCol="0">
                <a:spAutoFit/>
              </a:bodyPr>
              <a:lstStyle/>
              <a:p>
                <a:r>
                  <a:rPr lang="en-US" dirty="0"/>
                  <a:t>5.03%</a:t>
                </a:r>
              </a:p>
            </p:txBody>
          </p:sp>
          <p:sp>
            <p:nvSpPr>
              <p:cNvPr id="26" name="TextBox 25">
                <a:extLst>
                  <a:ext uri="{FF2B5EF4-FFF2-40B4-BE49-F238E27FC236}">
                    <a16:creationId xmlns:a16="http://schemas.microsoft.com/office/drawing/2014/main" id="{2015FB9A-DA1B-46A3-A0D1-73FC77E0B639}"/>
                  </a:ext>
                </a:extLst>
              </p:cNvPr>
              <p:cNvSpPr txBox="1"/>
              <p:nvPr/>
            </p:nvSpPr>
            <p:spPr>
              <a:xfrm>
                <a:off x="7061200" y="811014"/>
                <a:ext cx="2397760" cy="369332"/>
              </a:xfrm>
              <a:prstGeom prst="rect">
                <a:avLst/>
              </a:prstGeom>
              <a:noFill/>
            </p:spPr>
            <p:txBody>
              <a:bodyPr wrap="square" rtlCol="0">
                <a:spAutoFit/>
              </a:bodyPr>
              <a:lstStyle/>
              <a:p>
                <a:r>
                  <a:rPr lang="en-US" dirty="0"/>
                  <a:t>4.78%</a:t>
                </a:r>
              </a:p>
            </p:txBody>
          </p:sp>
          <p:sp>
            <p:nvSpPr>
              <p:cNvPr id="28" name="TextBox 27">
                <a:extLst>
                  <a:ext uri="{FF2B5EF4-FFF2-40B4-BE49-F238E27FC236}">
                    <a16:creationId xmlns:a16="http://schemas.microsoft.com/office/drawing/2014/main" id="{15E03539-C898-4269-B9B0-0CDBC97F7B6E}"/>
                  </a:ext>
                </a:extLst>
              </p:cNvPr>
              <p:cNvSpPr txBox="1"/>
              <p:nvPr/>
            </p:nvSpPr>
            <p:spPr>
              <a:xfrm>
                <a:off x="7040880" y="516374"/>
                <a:ext cx="2397760" cy="369332"/>
              </a:xfrm>
              <a:prstGeom prst="rect">
                <a:avLst/>
              </a:prstGeom>
              <a:noFill/>
            </p:spPr>
            <p:txBody>
              <a:bodyPr wrap="square" rtlCol="0">
                <a:spAutoFit/>
              </a:bodyPr>
              <a:lstStyle/>
              <a:p>
                <a:r>
                  <a:rPr lang="en-US" dirty="0"/>
                  <a:t>5.37%</a:t>
                </a:r>
              </a:p>
            </p:txBody>
          </p:sp>
        </p:grpSp>
      </p:grpSp>
    </p:spTree>
    <p:extLst>
      <p:ext uri="{BB962C8B-B14F-4D97-AF65-F5344CB8AC3E}">
        <p14:creationId xmlns:p14="http://schemas.microsoft.com/office/powerpoint/2010/main" val="365877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p:cNvSpPr>
            <a:spLocks noGrp="1"/>
          </p:cNvSpPr>
          <p:nvPr>
            <p:ph type="sldNum" sz="quarter" idx="12"/>
          </p:nvPr>
        </p:nvSpPr>
        <p:spPr>
          <a:xfrm>
            <a:off x="0" y="6449759"/>
            <a:ext cx="3227832" cy="816482"/>
          </a:xfrm>
        </p:spPr>
        <p:txBody>
          <a:bodyPr/>
          <a:lstStyle/>
          <a:p>
            <a:fld id="{93CF431C-223D-7844-AEFA-892A38D2E5D4}" type="slidenum">
              <a:rPr lang="he-IL" sz="2000" smtClean="0"/>
              <a:t>8</a:t>
            </a:fld>
            <a:endParaRPr lang="he-IL" sz="2000" dirty="0"/>
          </a:p>
        </p:txBody>
      </p:sp>
      <p:pic>
        <p:nvPicPr>
          <p:cNvPr id="2" name="Picture 1">
            <a:extLst>
              <a:ext uri="{FF2B5EF4-FFF2-40B4-BE49-F238E27FC236}">
                <a16:creationId xmlns:a16="http://schemas.microsoft.com/office/drawing/2014/main" id="{E75267EC-BE5B-4BDA-A723-2394A8B9DE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488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11145-59EF-4DC2-AAF5-1035679AD93D}"/>
              </a:ext>
            </a:extLst>
          </p:cNvPr>
          <p:cNvPicPr>
            <a:picLocks noChangeAspect="1"/>
          </p:cNvPicPr>
          <p:nvPr/>
        </p:nvPicPr>
        <p:blipFill>
          <a:blip r:embed="rId3"/>
          <a:stretch>
            <a:fillRect/>
          </a:stretch>
        </p:blipFill>
        <p:spPr>
          <a:xfrm>
            <a:off x="1" y="56154"/>
            <a:ext cx="8857616" cy="6801846"/>
          </a:xfrm>
          <a:prstGeom prst="rect">
            <a:avLst/>
          </a:prstGeom>
        </p:spPr>
      </p:pic>
      <p:grpSp>
        <p:nvGrpSpPr>
          <p:cNvPr id="4" name="Group 3">
            <a:extLst>
              <a:ext uri="{FF2B5EF4-FFF2-40B4-BE49-F238E27FC236}">
                <a16:creationId xmlns:a16="http://schemas.microsoft.com/office/drawing/2014/main" id="{BF166AC4-590C-4534-9A24-60ED792DF24B}"/>
              </a:ext>
            </a:extLst>
          </p:cNvPr>
          <p:cNvGrpSpPr/>
          <p:nvPr/>
        </p:nvGrpSpPr>
        <p:grpSpPr>
          <a:xfrm>
            <a:off x="5641324" y="766090"/>
            <a:ext cx="3216292" cy="981283"/>
            <a:chOff x="9107787" y="4541531"/>
            <a:chExt cx="3216292" cy="981283"/>
          </a:xfrm>
        </p:grpSpPr>
        <p:sp>
          <p:nvSpPr>
            <p:cNvPr id="8" name="Oval 7">
              <a:extLst>
                <a:ext uri="{FF2B5EF4-FFF2-40B4-BE49-F238E27FC236}">
                  <a16:creationId xmlns:a16="http://schemas.microsoft.com/office/drawing/2014/main" id="{B489CB6B-20A8-48D1-B3E5-14C314463827}"/>
                </a:ext>
              </a:extLst>
            </p:cNvPr>
            <p:cNvSpPr/>
            <p:nvPr/>
          </p:nvSpPr>
          <p:spPr>
            <a:xfrm>
              <a:off x="9107787" y="5236548"/>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9107787" y="4624597"/>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9107787" y="4929397"/>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9341466" y="5153482"/>
              <a:ext cx="2982613" cy="369332"/>
            </a:xfrm>
            <a:prstGeom prst="rect">
              <a:avLst/>
            </a:prstGeom>
            <a:noFill/>
          </p:spPr>
          <p:txBody>
            <a:bodyPr wrap="square" rtlCol="0">
              <a:spAutoFit/>
            </a:bodyPr>
            <a:lstStyle/>
            <a:p>
              <a:r>
                <a:rPr lang="en-US" dirty="0"/>
                <a:t>25% 40 </a:t>
              </a:r>
              <a:r>
                <a:rPr lang="en-US" dirty="0" err="1"/>
                <a:t>obs</a:t>
              </a:r>
              <a:r>
                <a:rPr lang="en-US" dirty="0"/>
                <a:t>, the rest 200.</a:t>
              </a:r>
            </a:p>
          </p:txBody>
        </p:sp>
        <p:sp>
          <p:nvSpPr>
            <p:cNvPr id="12" name="TextBox 11">
              <a:extLst>
                <a:ext uri="{FF2B5EF4-FFF2-40B4-BE49-F238E27FC236}">
                  <a16:creationId xmlns:a16="http://schemas.microsoft.com/office/drawing/2014/main" id="{2E8BDCD8-F956-4969-B0E4-4FCF328FB5D9}"/>
                </a:ext>
              </a:extLst>
            </p:cNvPr>
            <p:cNvSpPr txBox="1"/>
            <p:nvPr/>
          </p:nvSpPr>
          <p:spPr>
            <a:xfrm>
              <a:off x="9341466" y="4836171"/>
              <a:ext cx="2982613" cy="369332"/>
            </a:xfrm>
            <a:prstGeom prst="rect">
              <a:avLst/>
            </a:prstGeom>
            <a:noFill/>
          </p:spPr>
          <p:txBody>
            <a:bodyPr wrap="square" rtlCol="0">
              <a:spAutoFit/>
            </a:bodyPr>
            <a:lstStyle/>
            <a:p>
              <a:r>
                <a:rPr lang="en-US" dirty="0"/>
                <a:t>25% 24 </a:t>
              </a:r>
              <a:r>
                <a:rPr lang="en-US" dirty="0" err="1"/>
                <a:t>obs</a:t>
              </a:r>
              <a:r>
                <a:rPr lang="en-US" dirty="0"/>
                <a:t>, the rest 200.</a:t>
              </a:r>
            </a:p>
          </p:txBody>
        </p:sp>
        <p:sp>
          <p:nvSpPr>
            <p:cNvPr id="13" name="TextBox 12">
              <a:extLst>
                <a:ext uri="{FF2B5EF4-FFF2-40B4-BE49-F238E27FC236}">
                  <a16:creationId xmlns:a16="http://schemas.microsoft.com/office/drawing/2014/main" id="{453BA869-92A8-47E1-8BCA-6D1DE7F11292}"/>
                </a:ext>
              </a:extLst>
            </p:cNvPr>
            <p:cNvSpPr txBox="1"/>
            <p:nvPr/>
          </p:nvSpPr>
          <p:spPr>
            <a:xfrm>
              <a:off x="9321146" y="4541531"/>
              <a:ext cx="2982613" cy="369332"/>
            </a:xfrm>
            <a:prstGeom prst="rect">
              <a:avLst/>
            </a:prstGeom>
            <a:noFill/>
          </p:spPr>
          <p:txBody>
            <a:bodyPr wrap="square" rtlCol="0">
              <a:spAutoFit/>
            </a:bodyPr>
            <a:lstStyle/>
            <a:p>
              <a:r>
                <a:rPr lang="en-US" dirty="0"/>
                <a:t>25% 14 </a:t>
              </a:r>
              <a:r>
                <a:rPr lang="en-US" dirty="0" err="1"/>
                <a:t>obs</a:t>
              </a:r>
              <a:r>
                <a:rPr lang="en-US" dirty="0"/>
                <a:t>, the rest 200.</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4.91%</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4.49%</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3.72%</a:t>
                </a:r>
              </a:p>
            </p:txBody>
          </p:sp>
        </p:grpSp>
      </p:grpSp>
      <p:sp>
        <p:nvSpPr>
          <p:cNvPr id="19" name="Rectangle 18">
            <a:extLst>
              <a:ext uri="{FF2B5EF4-FFF2-40B4-BE49-F238E27FC236}">
                <a16:creationId xmlns:a16="http://schemas.microsoft.com/office/drawing/2014/main" id="{A75F7FE5-CD51-4DA4-969F-3ED16D0D9B0D}"/>
              </a:ext>
            </a:extLst>
          </p:cNvPr>
          <p:cNvSpPr/>
          <p:nvPr/>
        </p:nvSpPr>
        <p:spPr>
          <a:xfrm>
            <a:off x="8916180" y="1023923"/>
            <a:ext cx="2966356" cy="923330"/>
          </a:xfrm>
          <a:prstGeom prst="rect">
            <a:avLst/>
          </a:prstGeom>
        </p:spPr>
        <p:txBody>
          <a:bodyPr wrap="square">
            <a:spAutoFit/>
          </a:bodyPr>
          <a:lstStyle/>
          <a:p>
            <a:r>
              <a:rPr lang="en-US" dirty="0"/>
              <a:t>25% of the studies are small studies and the rest are large studies</a:t>
            </a:r>
          </a:p>
        </p:txBody>
      </p:sp>
    </p:spTree>
    <p:extLst>
      <p:ext uri="{BB962C8B-B14F-4D97-AF65-F5344CB8AC3E}">
        <p14:creationId xmlns:p14="http://schemas.microsoft.com/office/powerpoint/2010/main" val="366192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07562-B957-4562-9316-52E632F61976}"/>
              </a:ext>
            </a:extLst>
          </p:cNvPr>
          <p:cNvPicPr>
            <a:picLocks noChangeAspect="1"/>
          </p:cNvPicPr>
          <p:nvPr/>
        </p:nvPicPr>
        <p:blipFill>
          <a:blip r:embed="rId3"/>
          <a:stretch>
            <a:fillRect/>
          </a:stretch>
        </p:blipFill>
        <p:spPr>
          <a:xfrm>
            <a:off x="1" y="56154"/>
            <a:ext cx="8750753" cy="6801846"/>
          </a:xfrm>
          <a:prstGeom prst="rect">
            <a:avLst/>
          </a:prstGeom>
        </p:spPr>
      </p:pic>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4.13%</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4.04%</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2.61%</a:t>
                </a:r>
              </a:p>
            </p:txBody>
          </p:sp>
        </p:grpSp>
      </p:grpSp>
      <p:sp>
        <p:nvSpPr>
          <p:cNvPr id="19" name="Rectangle 18">
            <a:extLst>
              <a:ext uri="{FF2B5EF4-FFF2-40B4-BE49-F238E27FC236}">
                <a16:creationId xmlns:a16="http://schemas.microsoft.com/office/drawing/2014/main" id="{A75F7FE5-CD51-4DA4-969F-3ED16D0D9B0D}"/>
              </a:ext>
            </a:extLst>
          </p:cNvPr>
          <p:cNvSpPr/>
          <p:nvPr/>
        </p:nvSpPr>
        <p:spPr>
          <a:xfrm>
            <a:off x="8916180" y="1023923"/>
            <a:ext cx="2966356" cy="923330"/>
          </a:xfrm>
          <a:prstGeom prst="rect">
            <a:avLst/>
          </a:prstGeom>
        </p:spPr>
        <p:txBody>
          <a:bodyPr wrap="square">
            <a:spAutoFit/>
          </a:bodyPr>
          <a:lstStyle/>
          <a:p>
            <a:r>
              <a:rPr lang="en-US" dirty="0"/>
              <a:t>50% of the studies are small studies and the rest are large studies </a:t>
            </a:r>
          </a:p>
        </p:txBody>
      </p:sp>
      <p:grpSp>
        <p:nvGrpSpPr>
          <p:cNvPr id="21" name="Group 20">
            <a:extLst>
              <a:ext uri="{FF2B5EF4-FFF2-40B4-BE49-F238E27FC236}">
                <a16:creationId xmlns:a16="http://schemas.microsoft.com/office/drawing/2014/main" id="{8286FFAC-0D8B-4675-9266-66DF02753177}"/>
              </a:ext>
            </a:extLst>
          </p:cNvPr>
          <p:cNvGrpSpPr/>
          <p:nvPr/>
        </p:nvGrpSpPr>
        <p:grpSpPr>
          <a:xfrm>
            <a:off x="5641324" y="766090"/>
            <a:ext cx="3216292" cy="981283"/>
            <a:chOff x="9107787" y="4541531"/>
            <a:chExt cx="3216292" cy="981283"/>
          </a:xfrm>
        </p:grpSpPr>
        <p:sp>
          <p:nvSpPr>
            <p:cNvPr id="22" name="Oval 21">
              <a:extLst>
                <a:ext uri="{FF2B5EF4-FFF2-40B4-BE49-F238E27FC236}">
                  <a16:creationId xmlns:a16="http://schemas.microsoft.com/office/drawing/2014/main" id="{F1916CEC-CD52-40A5-A3F8-0FBF42C294BB}"/>
                </a:ext>
              </a:extLst>
            </p:cNvPr>
            <p:cNvSpPr/>
            <p:nvPr/>
          </p:nvSpPr>
          <p:spPr>
            <a:xfrm>
              <a:off x="9107787" y="5236548"/>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F011691-56D7-4DFF-B0DE-0998D5F76B31}"/>
                </a:ext>
              </a:extLst>
            </p:cNvPr>
            <p:cNvSpPr/>
            <p:nvPr/>
          </p:nvSpPr>
          <p:spPr>
            <a:xfrm>
              <a:off x="9107787" y="4624597"/>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D3D6EE-F6C4-4E9B-85BA-CEBB54F7BD12}"/>
                </a:ext>
              </a:extLst>
            </p:cNvPr>
            <p:cNvSpPr/>
            <p:nvPr/>
          </p:nvSpPr>
          <p:spPr>
            <a:xfrm>
              <a:off x="9107787" y="4929397"/>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6DF191D-B215-4B45-B62C-DCB33AB3CE76}"/>
                </a:ext>
              </a:extLst>
            </p:cNvPr>
            <p:cNvSpPr txBox="1"/>
            <p:nvPr/>
          </p:nvSpPr>
          <p:spPr>
            <a:xfrm>
              <a:off x="9341466" y="5153482"/>
              <a:ext cx="2982613" cy="369332"/>
            </a:xfrm>
            <a:prstGeom prst="rect">
              <a:avLst/>
            </a:prstGeom>
            <a:noFill/>
          </p:spPr>
          <p:txBody>
            <a:bodyPr wrap="square" rtlCol="0">
              <a:spAutoFit/>
            </a:bodyPr>
            <a:lstStyle/>
            <a:p>
              <a:r>
                <a:rPr lang="en-US" dirty="0"/>
                <a:t>50% 40 </a:t>
              </a:r>
              <a:r>
                <a:rPr lang="en-US" dirty="0" err="1"/>
                <a:t>obs</a:t>
              </a:r>
              <a:r>
                <a:rPr lang="en-US" dirty="0"/>
                <a:t>, the rest 200.</a:t>
              </a:r>
            </a:p>
          </p:txBody>
        </p:sp>
        <p:sp>
          <p:nvSpPr>
            <p:cNvPr id="33" name="TextBox 32">
              <a:extLst>
                <a:ext uri="{FF2B5EF4-FFF2-40B4-BE49-F238E27FC236}">
                  <a16:creationId xmlns:a16="http://schemas.microsoft.com/office/drawing/2014/main" id="{2AF6AA89-1DD4-4C19-9FBF-16AF20A7FA8F}"/>
                </a:ext>
              </a:extLst>
            </p:cNvPr>
            <p:cNvSpPr txBox="1"/>
            <p:nvPr/>
          </p:nvSpPr>
          <p:spPr>
            <a:xfrm>
              <a:off x="9341466" y="4836171"/>
              <a:ext cx="2982613" cy="369332"/>
            </a:xfrm>
            <a:prstGeom prst="rect">
              <a:avLst/>
            </a:prstGeom>
            <a:noFill/>
          </p:spPr>
          <p:txBody>
            <a:bodyPr wrap="square" rtlCol="0">
              <a:spAutoFit/>
            </a:bodyPr>
            <a:lstStyle/>
            <a:p>
              <a:r>
                <a:rPr lang="en-US" dirty="0"/>
                <a:t>50% 24 </a:t>
              </a:r>
              <a:r>
                <a:rPr lang="en-US" dirty="0" err="1"/>
                <a:t>obs</a:t>
              </a:r>
              <a:r>
                <a:rPr lang="en-US" dirty="0"/>
                <a:t>, the rest 200.</a:t>
              </a:r>
            </a:p>
          </p:txBody>
        </p:sp>
        <p:sp>
          <p:nvSpPr>
            <p:cNvPr id="34" name="TextBox 33">
              <a:extLst>
                <a:ext uri="{FF2B5EF4-FFF2-40B4-BE49-F238E27FC236}">
                  <a16:creationId xmlns:a16="http://schemas.microsoft.com/office/drawing/2014/main" id="{B908105E-CAC5-43B8-9E53-125C4CC4FA8A}"/>
                </a:ext>
              </a:extLst>
            </p:cNvPr>
            <p:cNvSpPr txBox="1"/>
            <p:nvPr/>
          </p:nvSpPr>
          <p:spPr>
            <a:xfrm>
              <a:off x="9321146" y="4541531"/>
              <a:ext cx="2982613" cy="369332"/>
            </a:xfrm>
            <a:prstGeom prst="rect">
              <a:avLst/>
            </a:prstGeom>
            <a:noFill/>
          </p:spPr>
          <p:txBody>
            <a:bodyPr wrap="square" rtlCol="0">
              <a:spAutoFit/>
            </a:bodyPr>
            <a:lstStyle/>
            <a:p>
              <a:r>
                <a:rPr lang="en-US" dirty="0"/>
                <a:t>50% 14 </a:t>
              </a:r>
              <a:r>
                <a:rPr lang="en-US" dirty="0" err="1"/>
                <a:t>obs</a:t>
              </a:r>
              <a:r>
                <a:rPr lang="en-US" dirty="0"/>
                <a:t>, the rest 200.</a:t>
              </a:r>
            </a:p>
          </p:txBody>
        </p:sp>
      </p:grpSp>
    </p:spTree>
    <p:extLst>
      <p:ext uri="{BB962C8B-B14F-4D97-AF65-F5344CB8AC3E}">
        <p14:creationId xmlns:p14="http://schemas.microsoft.com/office/powerpoint/2010/main" val="82665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D35D8D-D661-46FA-928D-17969B5904BF}"/>
              </a:ext>
            </a:extLst>
          </p:cNvPr>
          <p:cNvPicPr>
            <a:picLocks noChangeAspect="1"/>
          </p:cNvPicPr>
          <p:nvPr/>
        </p:nvPicPr>
        <p:blipFill>
          <a:blip r:embed="rId3"/>
          <a:stretch>
            <a:fillRect/>
          </a:stretch>
        </p:blipFill>
        <p:spPr>
          <a:xfrm>
            <a:off x="1" y="5659"/>
            <a:ext cx="8730433" cy="6852341"/>
          </a:xfrm>
          <a:prstGeom prst="rect">
            <a:avLst/>
          </a:prstGeom>
        </p:spPr>
      </p:pic>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4.37%</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3.37%</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1.74%</a:t>
                </a:r>
              </a:p>
            </p:txBody>
          </p:sp>
        </p:grpSp>
      </p:grpSp>
      <p:sp>
        <p:nvSpPr>
          <p:cNvPr id="19" name="Rectangle 18">
            <a:extLst>
              <a:ext uri="{FF2B5EF4-FFF2-40B4-BE49-F238E27FC236}">
                <a16:creationId xmlns:a16="http://schemas.microsoft.com/office/drawing/2014/main" id="{A75F7FE5-CD51-4DA4-969F-3ED16D0D9B0D}"/>
              </a:ext>
            </a:extLst>
          </p:cNvPr>
          <p:cNvSpPr/>
          <p:nvPr/>
        </p:nvSpPr>
        <p:spPr>
          <a:xfrm>
            <a:off x="8916180" y="1023923"/>
            <a:ext cx="2966356" cy="923330"/>
          </a:xfrm>
          <a:prstGeom prst="rect">
            <a:avLst/>
          </a:prstGeom>
        </p:spPr>
        <p:txBody>
          <a:bodyPr wrap="square">
            <a:spAutoFit/>
          </a:bodyPr>
          <a:lstStyle/>
          <a:p>
            <a:r>
              <a:rPr lang="en-US" dirty="0"/>
              <a:t>75% of the studies are small studies and the rest are large studies </a:t>
            </a:r>
          </a:p>
        </p:txBody>
      </p:sp>
      <p:grpSp>
        <p:nvGrpSpPr>
          <p:cNvPr id="23" name="Group 22">
            <a:extLst>
              <a:ext uri="{FF2B5EF4-FFF2-40B4-BE49-F238E27FC236}">
                <a16:creationId xmlns:a16="http://schemas.microsoft.com/office/drawing/2014/main" id="{11B194E7-4864-4BEB-AFF9-7574CD200DE3}"/>
              </a:ext>
            </a:extLst>
          </p:cNvPr>
          <p:cNvGrpSpPr/>
          <p:nvPr/>
        </p:nvGrpSpPr>
        <p:grpSpPr>
          <a:xfrm>
            <a:off x="5641324" y="766090"/>
            <a:ext cx="3216292" cy="981283"/>
            <a:chOff x="9107787" y="4541531"/>
            <a:chExt cx="3216292" cy="981283"/>
          </a:xfrm>
        </p:grpSpPr>
        <p:sp>
          <p:nvSpPr>
            <p:cNvPr id="24" name="Oval 23">
              <a:extLst>
                <a:ext uri="{FF2B5EF4-FFF2-40B4-BE49-F238E27FC236}">
                  <a16:creationId xmlns:a16="http://schemas.microsoft.com/office/drawing/2014/main" id="{6266254F-0A73-4216-98F6-B028B2B45176}"/>
                </a:ext>
              </a:extLst>
            </p:cNvPr>
            <p:cNvSpPr/>
            <p:nvPr/>
          </p:nvSpPr>
          <p:spPr>
            <a:xfrm>
              <a:off x="9107787" y="5236548"/>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D331C0D-0965-4B31-A4FB-ED3A0DAD300D}"/>
                </a:ext>
              </a:extLst>
            </p:cNvPr>
            <p:cNvSpPr/>
            <p:nvPr/>
          </p:nvSpPr>
          <p:spPr>
            <a:xfrm>
              <a:off x="9107787" y="4624597"/>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B98AD2E-6577-4B77-8ADC-C6F0A7B16119}"/>
                </a:ext>
              </a:extLst>
            </p:cNvPr>
            <p:cNvSpPr/>
            <p:nvPr/>
          </p:nvSpPr>
          <p:spPr>
            <a:xfrm>
              <a:off x="9107787" y="4929397"/>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535DEC4-482C-4514-98B9-944D2CF6936A}"/>
                </a:ext>
              </a:extLst>
            </p:cNvPr>
            <p:cNvSpPr txBox="1"/>
            <p:nvPr/>
          </p:nvSpPr>
          <p:spPr>
            <a:xfrm>
              <a:off x="9341466" y="5153482"/>
              <a:ext cx="2982613" cy="369332"/>
            </a:xfrm>
            <a:prstGeom prst="rect">
              <a:avLst/>
            </a:prstGeom>
            <a:noFill/>
          </p:spPr>
          <p:txBody>
            <a:bodyPr wrap="square" rtlCol="0">
              <a:spAutoFit/>
            </a:bodyPr>
            <a:lstStyle/>
            <a:p>
              <a:r>
                <a:rPr lang="en-US" dirty="0"/>
                <a:t>75% 40 </a:t>
              </a:r>
              <a:r>
                <a:rPr lang="en-US" dirty="0" err="1"/>
                <a:t>obs</a:t>
              </a:r>
              <a:r>
                <a:rPr lang="en-US" dirty="0"/>
                <a:t>, the rest 200.</a:t>
              </a:r>
            </a:p>
          </p:txBody>
        </p:sp>
        <p:sp>
          <p:nvSpPr>
            <p:cNvPr id="35" name="TextBox 34">
              <a:extLst>
                <a:ext uri="{FF2B5EF4-FFF2-40B4-BE49-F238E27FC236}">
                  <a16:creationId xmlns:a16="http://schemas.microsoft.com/office/drawing/2014/main" id="{6CBC909C-85B2-4873-B771-D75C6A9A89B5}"/>
                </a:ext>
              </a:extLst>
            </p:cNvPr>
            <p:cNvSpPr txBox="1"/>
            <p:nvPr/>
          </p:nvSpPr>
          <p:spPr>
            <a:xfrm>
              <a:off x="9341466" y="4836171"/>
              <a:ext cx="2982613" cy="369332"/>
            </a:xfrm>
            <a:prstGeom prst="rect">
              <a:avLst/>
            </a:prstGeom>
            <a:noFill/>
          </p:spPr>
          <p:txBody>
            <a:bodyPr wrap="square" rtlCol="0">
              <a:spAutoFit/>
            </a:bodyPr>
            <a:lstStyle/>
            <a:p>
              <a:r>
                <a:rPr lang="en-US" dirty="0"/>
                <a:t>75% 24 </a:t>
              </a:r>
              <a:r>
                <a:rPr lang="en-US" dirty="0" err="1"/>
                <a:t>obs</a:t>
              </a:r>
              <a:r>
                <a:rPr lang="en-US" dirty="0"/>
                <a:t>, the rest 200.</a:t>
              </a:r>
            </a:p>
          </p:txBody>
        </p:sp>
        <p:sp>
          <p:nvSpPr>
            <p:cNvPr id="36" name="TextBox 35">
              <a:extLst>
                <a:ext uri="{FF2B5EF4-FFF2-40B4-BE49-F238E27FC236}">
                  <a16:creationId xmlns:a16="http://schemas.microsoft.com/office/drawing/2014/main" id="{072632EC-0424-4337-BDA6-2E342FA416B2}"/>
                </a:ext>
              </a:extLst>
            </p:cNvPr>
            <p:cNvSpPr txBox="1"/>
            <p:nvPr/>
          </p:nvSpPr>
          <p:spPr>
            <a:xfrm>
              <a:off x="9321146" y="4541531"/>
              <a:ext cx="2982613" cy="369332"/>
            </a:xfrm>
            <a:prstGeom prst="rect">
              <a:avLst/>
            </a:prstGeom>
            <a:noFill/>
          </p:spPr>
          <p:txBody>
            <a:bodyPr wrap="square" rtlCol="0">
              <a:spAutoFit/>
            </a:bodyPr>
            <a:lstStyle/>
            <a:p>
              <a:r>
                <a:rPr lang="en-US" dirty="0"/>
                <a:t>75% 14 </a:t>
              </a:r>
              <a:r>
                <a:rPr lang="en-US" dirty="0" err="1"/>
                <a:t>obs</a:t>
              </a:r>
              <a:r>
                <a:rPr lang="en-US" dirty="0"/>
                <a:t>, the rest 200.</a:t>
              </a:r>
            </a:p>
          </p:txBody>
        </p:sp>
      </p:grpSp>
    </p:spTree>
    <p:extLst>
      <p:ext uri="{BB962C8B-B14F-4D97-AF65-F5344CB8AC3E}">
        <p14:creationId xmlns:p14="http://schemas.microsoft.com/office/powerpoint/2010/main" val="36582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139518-A94A-495B-87E7-F8F85FDC18C9}"/>
              </a:ext>
            </a:extLst>
          </p:cNvPr>
          <p:cNvPicPr>
            <a:picLocks noChangeAspect="1"/>
          </p:cNvPicPr>
          <p:nvPr/>
        </p:nvPicPr>
        <p:blipFill>
          <a:blip r:embed="rId3"/>
          <a:stretch>
            <a:fillRect/>
          </a:stretch>
        </p:blipFill>
        <p:spPr>
          <a:xfrm>
            <a:off x="1" y="25109"/>
            <a:ext cx="8916179" cy="6832891"/>
          </a:xfrm>
          <a:prstGeom prst="rect">
            <a:avLst/>
          </a:prstGeom>
        </p:spPr>
      </p:pic>
      <p:grpSp>
        <p:nvGrpSpPr>
          <p:cNvPr id="14" name="Group 13">
            <a:extLst>
              <a:ext uri="{FF2B5EF4-FFF2-40B4-BE49-F238E27FC236}">
                <a16:creationId xmlns:a16="http://schemas.microsoft.com/office/drawing/2014/main" id="{6F8D5C85-C4E7-404E-B9F7-0AB3D87F2777}"/>
              </a:ext>
            </a:extLst>
          </p:cNvPr>
          <p:cNvGrpSpPr/>
          <p:nvPr/>
        </p:nvGrpSpPr>
        <p:grpSpPr>
          <a:xfrm>
            <a:off x="6362687" y="927460"/>
            <a:ext cx="2631440" cy="981283"/>
            <a:chOff x="6827520" y="516374"/>
            <a:chExt cx="2631440" cy="981283"/>
          </a:xfrm>
        </p:grpSpPr>
        <p:sp>
          <p:nvSpPr>
            <p:cNvPr id="8" name="Oval 7">
              <a:extLst>
                <a:ext uri="{FF2B5EF4-FFF2-40B4-BE49-F238E27FC236}">
                  <a16:creationId xmlns:a16="http://schemas.microsoft.com/office/drawing/2014/main" id="{B489CB6B-20A8-48D1-B3E5-14C314463827}"/>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F80C44-0A11-4931-92E2-2A304C5A77C6}"/>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63A95D5-9234-402A-BD4F-BC3B7EBBF4B7}"/>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DF2C62F-EF7A-4910-997F-2F58099AC8DF}"/>
                </a:ext>
              </a:extLst>
            </p:cNvPr>
            <p:cNvSpPr txBox="1"/>
            <p:nvPr/>
          </p:nvSpPr>
          <p:spPr>
            <a:xfrm>
              <a:off x="7061200" y="1128325"/>
              <a:ext cx="2397760" cy="369332"/>
            </a:xfrm>
            <a:prstGeom prst="rect">
              <a:avLst/>
            </a:prstGeom>
            <a:noFill/>
          </p:spPr>
          <p:txBody>
            <a:bodyPr wrap="square" rtlCol="0">
              <a:spAutoFit/>
            </a:bodyPr>
            <a:lstStyle/>
            <a:p>
              <a:r>
                <a:rPr lang="en-US" dirty="0"/>
                <a:t>All studies – 40 obs.</a:t>
              </a:r>
            </a:p>
          </p:txBody>
        </p:sp>
        <p:sp>
          <p:nvSpPr>
            <p:cNvPr id="12" name="TextBox 11">
              <a:extLst>
                <a:ext uri="{FF2B5EF4-FFF2-40B4-BE49-F238E27FC236}">
                  <a16:creationId xmlns:a16="http://schemas.microsoft.com/office/drawing/2014/main" id="{2E8BDCD8-F956-4969-B0E4-4FCF328FB5D9}"/>
                </a:ext>
              </a:extLst>
            </p:cNvPr>
            <p:cNvSpPr txBox="1"/>
            <p:nvPr/>
          </p:nvSpPr>
          <p:spPr>
            <a:xfrm>
              <a:off x="7061200" y="811014"/>
              <a:ext cx="2397760" cy="369332"/>
            </a:xfrm>
            <a:prstGeom prst="rect">
              <a:avLst/>
            </a:prstGeom>
            <a:noFill/>
          </p:spPr>
          <p:txBody>
            <a:bodyPr wrap="square" rtlCol="0">
              <a:spAutoFit/>
            </a:bodyPr>
            <a:lstStyle/>
            <a:p>
              <a:r>
                <a:rPr lang="en-US" dirty="0"/>
                <a:t>All studies – 24 obs.</a:t>
              </a:r>
            </a:p>
          </p:txBody>
        </p:sp>
        <p:sp>
          <p:nvSpPr>
            <p:cNvPr id="13" name="TextBox 12">
              <a:extLst>
                <a:ext uri="{FF2B5EF4-FFF2-40B4-BE49-F238E27FC236}">
                  <a16:creationId xmlns:a16="http://schemas.microsoft.com/office/drawing/2014/main" id="{453BA869-92A8-47E1-8BCA-6D1DE7F11292}"/>
                </a:ext>
              </a:extLst>
            </p:cNvPr>
            <p:cNvSpPr txBox="1"/>
            <p:nvPr/>
          </p:nvSpPr>
          <p:spPr>
            <a:xfrm>
              <a:off x="7040880" y="516374"/>
              <a:ext cx="2397760" cy="369332"/>
            </a:xfrm>
            <a:prstGeom prst="rect">
              <a:avLst/>
            </a:prstGeom>
            <a:noFill/>
          </p:spPr>
          <p:txBody>
            <a:bodyPr wrap="square" rtlCol="0">
              <a:spAutoFit/>
            </a:bodyPr>
            <a:lstStyle/>
            <a:p>
              <a:r>
                <a:rPr lang="en-US" dirty="0"/>
                <a:t>All studies – 14 obs.</a:t>
              </a:r>
            </a:p>
          </p:txBody>
        </p:sp>
      </p:grpSp>
      <p:grpSp>
        <p:nvGrpSpPr>
          <p:cNvPr id="2" name="Group 1">
            <a:extLst>
              <a:ext uri="{FF2B5EF4-FFF2-40B4-BE49-F238E27FC236}">
                <a16:creationId xmlns:a16="http://schemas.microsoft.com/office/drawing/2014/main" id="{13CAA268-A48C-485C-AFC5-3A5025E0FEBF}"/>
              </a:ext>
            </a:extLst>
          </p:cNvPr>
          <p:cNvGrpSpPr/>
          <p:nvPr/>
        </p:nvGrpSpPr>
        <p:grpSpPr>
          <a:xfrm>
            <a:off x="8809318" y="2251776"/>
            <a:ext cx="3180080" cy="1519644"/>
            <a:chOff x="8921078" y="2399997"/>
            <a:chExt cx="3180080" cy="1519644"/>
          </a:xfrm>
        </p:grpSpPr>
        <p:sp>
          <p:nvSpPr>
            <p:cNvPr id="16" name="TextBox 15">
              <a:extLst>
                <a:ext uri="{FF2B5EF4-FFF2-40B4-BE49-F238E27FC236}">
                  <a16:creationId xmlns:a16="http://schemas.microsoft.com/office/drawing/2014/main" id="{AF323DDD-019E-495A-AD77-B229A954536A}"/>
                </a:ext>
              </a:extLst>
            </p:cNvPr>
            <p:cNvSpPr txBox="1"/>
            <p:nvPr/>
          </p:nvSpPr>
          <p:spPr>
            <a:xfrm>
              <a:off x="8921078" y="2399997"/>
              <a:ext cx="3180080" cy="584775"/>
            </a:xfrm>
            <a:prstGeom prst="rect">
              <a:avLst/>
            </a:prstGeom>
            <a:noFill/>
          </p:spPr>
          <p:txBody>
            <a:bodyPr wrap="square" rtlCol="0">
              <a:spAutoFit/>
            </a:bodyPr>
            <a:lstStyle/>
            <a:p>
              <a:pPr algn="ctr"/>
              <a:r>
                <a:rPr lang="en-US" sz="3200" b="1" dirty="0"/>
                <a:t>Type I Error Rate:</a:t>
              </a:r>
            </a:p>
          </p:txBody>
        </p:sp>
        <p:grpSp>
          <p:nvGrpSpPr>
            <p:cNvPr id="25" name="Group 24">
              <a:extLst>
                <a:ext uri="{FF2B5EF4-FFF2-40B4-BE49-F238E27FC236}">
                  <a16:creationId xmlns:a16="http://schemas.microsoft.com/office/drawing/2014/main" id="{C4C9F8B7-6800-44B4-8415-F2F60C72DF87}"/>
                </a:ext>
              </a:extLst>
            </p:cNvPr>
            <p:cNvGrpSpPr/>
            <p:nvPr/>
          </p:nvGrpSpPr>
          <p:grpSpPr>
            <a:xfrm>
              <a:off x="9123027" y="2938358"/>
              <a:ext cx="2631440" cy="981283"/>
              <a:chOff x="6827520" y="516374"/>
              <a:chExt cx="2631440" cy="981283"/>
            </a:xfrm>
          </p:grpSpPr>
          <p:sp>
            <p:nvSpPr>
              <p:cNvPr id="26" name="Oval 25">
                <a:extLst>
                  <a:ext uri="{FF2B5EF4-FFF2-40B4-BE49-F238E27FC236}">
                    <a16:creationId xmlns:a16="http://schemas.microsoft.com/office/drawing/2014/main" id="{AF856027-9458-47B0-B418-DDAB50375A3E}"/>
                  </a:ext>
                </a:extLst>
              </p:cNvPr>
              <p:cNvSpPr/>
              <p:nvPr/>
            </p:nvSpPr>
            <p:spPr>
              <a:xfrm>
                <a:off x="6827520" y="1211391"/>
                <a:ext cx="23368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02B96E-4235-4217-858A-431E510FB627}"/>
                  </a:ext>
                </a:extLst>
              </p:cNvPr>
              <p:cNvSpPr/>
              <p:nvPr/>
            </p:nvSpPr>
            <p:spPr>
              <a:xfrm>
                <a:off x="6827520" y="599440"/>
                <a:ext cx="233680" cy="2032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CF1193E-1391-47C6-BA69-45E8BD8A76F2}"/>
                  </a:ext>
                </a:extLst>
              </p:cNvPr>
              <p:cNvSpPr/>
              <p:nvPr/>
            </p:nvSpPr>
            <p:spPr>
              <a:xfrm>
                <a:off x="6827520" y="904240"/>
                <a:ext cx="233680" cy="203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8CB6DBE-DAAE-425E-97F6-43AEA40BEA08}"/>
                  </a:ext>
                </a:extLst>
              </p:cNvPr>
              <p:cNvSpPr txBox="1"/>
              <p:nvPr/>
            </p:nvSpPr>
            <p:spPr>
              <a:xfrm>
                <a:off x="7061200" y="1128325"/>
                <a:ext cx="2397760" cy="369332"/>
              </a:xfrm>
              <a:prstGeom prst="rect">
                <a:avLst/>
              </a:prstGeom>
              <a:noFill/>
            </p:spPr>
            <p:txBody>
              <a:bodyPr wrap="square" rtlCol="0">
                <a:spAutoFit/>
              </a:bodyPr>
              <a:lstStyle/>
              <a:p>
                <a:r>
                  <a:rPr lang="en-US" dirty="0"/>
                  <a:t>4.19%</a:t>
                </a:r>
              </a:p>
            </p:txBody>
          </p:sp>
          <p:sp>
            <p:nvSpPr>
              <p:cNvPr id="30" name="TextBox 29">
                <a:extLst>
                  <a:ext uri="{FF2B5EF4-FFF2-40B4-BE49-F238E27FC236}">
                    <a16:creationId xmlns:a16="http://schemas.microsoft.com/office/drawing/2014/main" id="{E162C811-66E7-4CCD-A568-44DF039180D2}"/>
                  </a:ext>
                </a:extLst>
              </p:cNvPr>
              <p:cNvSpPr txBox="1"/>
              <p:nvPr/>
            </p:nvSpPr>
            <p:spPr>
              <a:xfrm>
                <a:off x="7061200" y="811014"/>
                <a:ext cx="2397760" cy="369332"/>
              </a:xfrm>
              <a:prstGeom prst="rect">
                <a:avLst/>
              </a:prstGeom>
              <a:noFill/>
            </p:spPr>
            <p:txBody>
              <a:bodyPr wrap="square" rtlCol="0">
                <a:spAutoFit/>
              </a:bodyPr>
              <a:lstStyle/>
              <a:p>
                <a:r>
                  <a:rPr lang="en-US" dirty="0"/>
                  <a:t>2.91%</a:t>
                </a:r>
              </a:p>
            </p:txBody>
          </p:sp>
          <p:sp>
            <p:nvSpPr>
              <p:cNvPr id="31" name="TextBox 30">
                <a:extLst>
                  <a:ext uri="{FF2B5EF4-FFF2-40B4-BE49-F238E27FC236}">
                    <a16:creationId xmlns:a16="http://schemas.microsoft.com/office/drawing/2014/main" id="{D5C6FA66-F9F9-434E-B86D-497ABEC4359A}"/>
                  </a:ext>
                </a:extLst>
              </p:cNvPr>
              <p:cNvSpPr txBox="1"/>
              <p:nvPr/>
            </p:nvSpPr>
            <p:spPr>
              <a:xfrm>
                <a:off x="7040880" y="516374"/>
                <a:ext cx="2397760" cy="369332"/>
              </a:xfrm>
              <a:prstGeom prst="rect">
                <a:avLst/>
              </a:prstGeom>
              <a:noFill/>
            </p:spPr>
            <p:txBody>
              <a:bodyPr wrap="square" rtlCol="0">
                <a:spAutoFit/>
              </a:bodyPr>
              <a:lstStyle/>
              <a:p>
                <a:r>
                  <a:rPr lang="en-US" dirty="0"/>
                  <a:t>1.18%</a:t>
                </a:r>
              </a:p>
            </p:txBody>
          </p:sp>
        </p:grpSp>
      </p:grpSp>
      <p:sp>
        <p:nvSpPr>
          <p:cNvPr id="19" name="Rectangle 18">
            <a:extLst>
              <a:ext uri="{FF2B5EF4-FFF2-40B4-BE49-F238E27FC236}">
                <a16:creationId xmlns:a16="http://schemas.microsoft.com/office/drawing/2014/main" id="{A75F7FE5-CD51-4DA4-969F-3ED16D0D9B0D}"/>
              </a:ext>
            </a:extLst>
          </p:cNvPr>
          <p:cNvSpPr/>
          <p:nvPr/>
        </p:nvSpPr>
        <p:spPr>
          <a:xfrm>
            <a:off x="8916180" y="1023923"/>
            <a:ext cx="2966356" cy="923330"/>
          </a:xfrm>
          <a:prstGeom prst="rect">
            <a:avLst/>
          </a:prstGeom>
        </p:spPr>
        <p:txBody>
          <a:bodyPr wrap="square">
            <a:spAutoFit/>
          </a:bodyPr>
          <a:lstStyle/>
          <a:p>
            <a:r>
              <a:rPr lang="en-US" dirty="0"/>
              <a:t>100% of the studies are small studies and none are large studies </a:t>
            </a:r>
          </a:p>
        </p:txBody>
      </p:sp>
    </p:spTree>
    <p:extLst>
      <p:ext uri="{BB962C8B-B14F-4D97-AF65-F5344CB8AC3E}">
        <p14:creationId xmlns:p14="http://schemas.microsoft.com/office/powerpoint/2010/main" val="345780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4F77-2DF9-48FB-BD74-007882431FA3}"/>
              </a:ext>
            </a:extLst>
          </p:cNvPr>
          <p:cNvSpPr>
            <a:spLocks noGrp="1"/>
          </p:cNvSpPr>
          <p:nvPr>
            <p:ph type="title"/>
          </p:nvPr>
        </p:nvSpPr>
        <p:spPr/>
        <p:txBody>
          <a:bodyPr/>
          <a:lstStyle/>
          <a:p>
            <a:r>
              <a:rPr lang="en-US" dirty="0"/>
              <a:t>Conclusions for log OR simulations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B0AB83-CDF0-4E29-BFB2-0493FB10DB19}"/>
                  </a:ext>
                </a:extLst>
              </p:cNvPr>
              <p:cNvSpPr>
                <a:spLocks noGrp="1"/>
              </p:cNvSpPr>
              <p:nvPr>
                <p:ph idx="1"/>
              </p:nvPr>
            </p:nvSpPr>
            <p:spPr/>
            <p:txBody>
              <a:bodyPr>
                <a:normAutofit/>
              </a:bodyPr>
              <a:lstStyle/>
              <a:p>
                <a:r>
                  <a:rPr lang="en-US" dirty="0"/>
                  <a:t>When the estimated variance of the effect size depends on the effect, it causes a distortion of the null-distribution of Q. In our example, resulting in lower Type 1 error rates than originally intended. This lowers the power of the test. </a:t>
                </a:r>
              </a:p>
              <a:p>
                <a:r>
                  <a:rPr lang="en-US" dirty="0"/>
                  <a:t>The distortion occurs only when a major part of our data is based on small studies, and worsens when:</a:t>
                </a:r>
              </a:p>
              <a:p>
                <a:r>
                  <a:rPr lang="en-US" dirty="0"/>
                  <a:t>Increasing # of studies</a:t>
                </a:r>
              </a:p>
              <a:p>
                <a:r>
                  <a:rPr lang="en-US" dirty="0" err="1"/>
                  <a:t>P</a:t>
                </a:r>
                <a:r>
                  <a:rPr lang="en-US" baseline="-25000" dirty="0" err="1"/>
                  <a:t>a</a:t>
                </a:r>
                <a:r>
                  <a:rPr lang="en-US" dirty="0" err="1"/>
                  <a:t>,P</a:t>
                </a:r>
                <a:r>
                  <a:rPr lang="en-US" baseline="-25000" dirty="0" err="1"/>
                  <a:t>c</a:t>
                </a:r>
                <a:r>
                  <a:rPr lang="en-US" dirty="0"/>
                  <a:t> are getting further from 0.5*, doesn’t matter if for the same direction. </a:t>
                </a:r>
              </a:p>
              <a:p>
                <a:pPr marL="0" indent="0" algn="r">
                  <a:buNone/>
                </a:pPr>
                <a:r>
                  <a:rPr lang="en-US" sz="2000" dirty="0"/>
                  <a:t>* when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𝑛</m:t>
                        </m:r>
                      </m:e>
                      <m:sub>
                        <m:r>
                          <a:rPr lang="en-US" sz="2000" i="1" dirty="0" smtClean="0">
                            <a:latin typeface="Cambria Math" panose="02040503050406030204" pitchFamily="18" charset="0"/>
                          </a:rPr>
                          <m:t>1</m:t>
                        </m:r>
                      </m:sub>
                    </m:sSub>
                    <m:r>
                      <a:rPr lang="en-US" sz="2000" i="1" dirty="0" smtClean="0">
                        <a:latin typeface="Cambria Math" panose="02040503050406030204" pitchFamily="18" charset="0"/>
                      </a:rPr>
                      <m:t>, </m:t>
                    </m:r>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𝑛</m:t>
                        </m:r>
                      </m:e>
                      <m:sub>
                        <m:r>
                          <a:rPr lang="en-US" sz="2000" i="1" dirty="0" smtClean="0">
                            <a:latin typeface="Cambria Math" panose="02040503050406030204" pitchFamily="18" charset="0"/>
                          </a:rPr>
                          <m:t>2</m:t>
                        </m:r>
                      </m:sub>
                    </m:sSub>
                    <m:r>
                      <a:rPr lang="en-US" sz="2000" i="1" dirty="0" smtClean="0">
                        <a:latin typeface="Cambria Math" panose="02040503050406030204" pitchFamily="18" charset="0"/>
                      </a:rPr>
                      <m:t> </m:t>
                    </m:r>
                  </m:oMath>
                </a14:m>
                <a:r>
                  <a:rPr lang="en-US" sz="2000" dirty="0"/>
                  <a:t>constants</a:t>
                </a:r>
              </a:p>
            </p:txBody>
          </p:sp>
        </mc:Choice>
        <mc:Fallback xmlns="">
          <p:sp>
            <p:nvSpPr>
              <p:cNvPr id="3" name="Content Placeholder 2">
                <a:extLst>
                  <a:ext uri="{FF2B5EF4-FFF2-40B4-BE49-F238E27FC236}">
                    <a16:creationId xmlns:a16="http://schemas.microsoft.com/office/drawing/2014/main" id="{63B0AB83-CDF0-4E29-BFB2-0493FB10DB19}"/>
                  </a:ext>
                </a:extLst>
              </p:cNvPr>
              <p:cNvSpPr>
                <a:spLocks noGrp="1" noRot="1" noChangeAspect="1" noMove="1" noResize="1" noEditPoints="1" noAdjustHandles="1" noChangeArrowheads="1" noChangeShapeType="1" noTextEdit="1"/>
              </p:cNvSpPr>
              <p:nvPr>
                <p:ph idx="1"/>
              </p:nvPr>
            </p:nvSpPr>
            <p:spPr>
              <a:blipFill>
                <a:blip r:embed="rId2"/>
                <a:stretch>
                  <a:fillRect l="-1043" t="-2241" r="-1275" b="-1961"/>
                </a:stretch>
              </a:blipFill>
            </p:spPr>
            <p:txBody>
              <a:bodyPr/>
              <a:lstStyle/>
              <a:p>
                <a:r>
                  <a:rPr lang="en-US">
                    <a:noFill/>
                  </a:rPr>
                  <a:t> </a:t>
                </a:r>
              </a:p>
            </p:txBody>
          </p:sp>
        </mc:Fallback>
      </mc:AlternateContent>
    </p:spTree>
    <p:extLst>
      <p:ext uri="{BB962C8B-B14F-4D97-AF65-F5344CB8AC3E}">
        <p14:creationId xmlns:p14="http://schemas.microsoft.com/office/powerpoint/2010/main" val="1808665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6DEB6-3AA7-45E6-8B66-03A5EF465CD6}"/>
              </a:ext>
            </a:extLst>
          </p:cNvPr>
          <p:cNvSpPr>
            <a:spLocks noGrp="1"/>
          </p:cNvSpPr>
          <p:nvPr>
            <p:ph type="title"/>
          </p:nvPr>
        </p:nvSpPr>
        <p:spPr/>
        <p:txBody>
          <a:bodyPr/>
          <a:lstStyle/>
          <a:p>
            <a:r>
              <a:rPr lang="en-US" dirty="0"/>
              <a:t>Table of contents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9CC92-647D-4726-B03F-6E32E3A868AD}"/>
                  </a:ext>
                </a:extLst>
              </p:cNvPr>
              <p:cNvSpPr>
                <a:spLocks noGrp="1"/>
              </p:cNvSpPr>
              <p:nvPr>
                <p:ph idx="1"/>
              </p:nvPr>
            </p:nvSpPr>
            <p:spPr>
              <a:xfrm>
                <a:off x="838200" y="1615440"/>
                <a:ext cx="10515600" cy="4754879"/>
              </a:xfrm>
            </p:spPr>
            <p:txBody>
              <a:bodyPr>
                <a:normAutofit/>
              </a:bodyPr>
              <a:lstStyle/>
              <a:p>
                <a:pPr>
                  <a:buClr>
                    <a:srgbClr val="FF0000"/>
                  </a:buClr>
                  <a:buFont typeface="Wingdings" panose="05000000000000000000" pitchFamily="2" charset="2"/>
                  <a:buChar char="ü"/>
                </a:pPr>
                <a:r>
                  <a:rPr lang="en-US" dirty="0"/>
                  <a:t>Quick Recap</a:t>
                </a:r>
              </a:p>
              <a:p>
                <a:pPr>
                  <a:buClr>
                    <a:srgbClr val="FF0000"/>
                  </a:buClr>
                  <a:buFont typeface="Wingdings" panose="05000000000000000000" pitchFamily="2" charset="2"/>
                  <a:buChar char="ü"/>
                </a:pPr>
                <a:r>
                  <a:rPr lang="en-US" dirty="0"/>
                  <a:t>Cochran’s 1954 paper</a:t>
                </a:r>
              </a:p>
              <a:p>
                <a:pPr>
                  <a:buClr>
                    <a:srgbClr val="FF0000"/>
                  </a:buClr>
                  <a:buFont typeface="Wingdings" panose="05000000000000000000" pitchFamily="2" charset="2"/>
                  <a:buChar char="ü"/>
                </a:pPr>
                <a:r>
                  <a:rPr lang="en-US" dirty="0"/>
                  <a:t>Why Q’s distribution matters - uses of Q in meta-analysis</a:t>
                </a:r>
              </a:p>
              <a:p>
                <a:pPr>
                  <a:buClr>
                    <a:srgbClr val="FF0000"/>
                  </a:buClr>
                  <a:buFont typeface="Wingdings" panose="05000000000000000000" pitchFamily="2" charset="2"/>
                  <a:buChar char="ü"/>
                </a:pPr>
                <a:r>
                  <a:rPr lang="en-US" dirty="0"/>
                  <a:t>The theoretical null distribution of Q</a:t>
                </a:r>
              </a:p>
              <a:p>
                <a:pPr>
                  <a:buClr>
                    <a:srgbClr val="FF0000"/>
                  </a:buClr>
                  <a:buFont typeface="Wingdings" panose="05000000000000000000" pitchFamily="2" charset="2"/>
                  <a:buChar char="ü"/>
                </a:pPr>
                <a:r>
                  <a:rPr lang="en-US" dirty="0"/>
                  <a:t>Homemade simulations</a:t>
                </a:r>
              </a:p>
              <a:p>
                <a:pPr>
                  <a:buClr>
                    <a:srgbClr val="FF0000"/>
                  </a:buClr>
                </a:pPr>
                <a:r>
                  <a:rPr lang="en-US" dirty="0"/>
                  <a:t>Actual null-distributions of Q</a:t>
                </a:r>
              </a:p>
              <a:p>
                <a:pPr>
                  <a:buClr>
                    <a:srgbClr val="FF0000"/>
                  </a:buClr>
                </a:pPr>
                <a:r>
                  <a:rPr lang="en-US" dirty="0"/>
                  <a:t>Implications for I</a:t>
                </a:r>
                <a:r>
                  <a:rPr lang="en-US" baseline="30000" dirty="0"/>
                  <a:t>2 </a:t>
                </a:r>
                <a:r>
                  <a:rPr lang="en-US" dirty="0"/>
                  <a:t>and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m:rPr>
                                <m:sty m:val="p"/>
                              </m:rPr>
                              <a:rPr lang="el-GR" i="1">
                                <a:latin typeface="Cambria Math" panose="02040503050406030204" pitchFamily="18" charset="0"/>
                              </a:rPr>
                              <m:t>τ</m:t>
                            </m:r>
                          </m:e>
                          <m:sup>
                            <m:r>
                              <a:rPr lang="en-US" b="0" i="1" smtClean="0">
                                <a:latin typeface="Cambria Math" panose="02040503050406030204" pitchFamily="18" charset="0"/>
                              </a:rPr>
                              <m:t>2</m:t>
                            </m:r>
                          </m:sup>
                        </m:sSup>
                      </m:e>
                    </m:acc>
                  </m:oMath>
                </a14:m>
                <a:endParaRPr lang="en-US" dirty="0"/>
              </a:p>
              <a:p>
                <a:pPr>
                  <a:buClr>
                    <a:srgbClr val="FF0000"/>
                  </a:buClr>
                </a:pPr>
                <a:r>
                  <a:rPr lang="en-US" dirty="0"/>
                  <a:t>Comments on </a:t>
                </a:r>
                <a:r>
                  <a:rPr lang="en-US" dirty="0" err="1"/>
                  <a:t>Hoaglin’s</a:t>
                </a:r>
                <a:r>
                  <a:rPr lang="en-US" dirty="0"/>
                  <a:t> paper</a:t>
                </a:r>
              </a:p>
              <a:p>
                <a:pPr>
                  <a:buClr>
                    <a:srgbClr val="FF0000"/>
                  </a:buClr>
                </a:pPr>
                <a:r>
                  <a:rPr lang="en-US" dirty="0"/>
                  <a:t>Conclusions</a:t>
                </a:r>
              </a:p>
            </p:txBody>
          </p:sp>
        </mc:Choice>
        <mc:Fallback xmlns="">
          <p:sp>
            <p:nvSpPr>
              <p:cNvPr id="3" name="Content Placeholder 2">
                <a:extLst>
                  <a:ext uri="{FF2B5EF4-FFF2-40B4-BE49-F238E27FC236}">
                    <a16:creationId xmlns:a16="http://schemas.microsoft.com/office/drawing/2014/main" id="{1BD9CC92-647D-4726-B03F-6E32E3A868AD}"/>
                  </a:ext>
                </a:extLst>
              </p:cNvPr>
              <p:cNvSpPr>
                <a:spLocks noGrp="1" noRot="1" noChangeAspect="1" noMove="1" noResize="1" noEditPoints="1" noAdjustHandles="1" noChangeArrowheads="1" noChangeShapeType="1" noTextEdit="1"/>
              </p:cNvSpPr>
              <p:nvPr>
                <p:ph idx="1"/>
              </p:nvPr>
            </p:nvSpPr>
            <p:spPr>
              <a:xfrm>
                <a:off x="838200" y="1615440"/>
                <a:ext cx="10515600" cy="4754879"/>
              </a:xfrm>
              <a:blipFill>
                <a:blip r:embed="rId2"/>
                <a:stretch>
                  <a:fillRect l="-1043" t="-2051" b="-513"/>
                </a:stretch>
              </a:blipFill>
            </p:spPr>
            <p:txBody>
              <a:bodyPr/>
              <a:lstStyle/>
              <a:p>
                <a:r>
                  <a:rPr lang="en-US">
                    <a:noFill/>
                  </a:rPr>
                  <a:t> </a:t>
                </a:r>
              </a:p>
            </p:txBody>
          </p:sp>
        </mc:Fallback>
      </mc:AlternateContent>
    </p:spTree>
    <p:extLst>
      <p:ext uri="{BB962C8B-B14F-4D97-AF65-F5344CB8AC3E}">
        <p14:creationId xmlns:p14="http://schemas.microsoft.com/office/powerpoint/2010/main" val="2338664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C1511DF-907D-47FA-8612-3F6374AAA577}"/>
                  </a:ext>
                </a:extLst>
              </p:cNvPr>
              <p:cNvSpPr>
                <a:spLocks noGrp="1"/>
              </p:cNvSpPr>
              <p:nvPr>
                <p:ph type="title"/>
              </p:nvPr>
            </p:nvSpPr>
            <p:spPr>
              <a:xfrm>
                <a:off x="96520" y="2766218"/>
                <a:ext cx="11998960" cy="1325563"/>
              </a:xfrm>
            </p:spPr>
            <p:txBody>
              <a:bodyPr>
                <a:noAutofit/>
              </a:bodyPr>
              <a:lstStyle/>
              <a:p>
                <a:r>
                  <a:rPr lang="en-US" sz="5400" b="1" dirty="0"/>
                  <a:t>But what if</a:t>
                </a:r>
                <a14:m>
                  <m:oMath xmlns:m="http://schemas.openxmlformats.org/officeDocument/2006/math">
                    <m:r>
                      <a:rPr lang="en-US" sz="5400" b="1" i="0" dirty="0" smtClean="0">
                        <a:latin typeface="Cambria Math" panose="02040503050406030204" pitchFamily="18" charset="0"/>
                      </a:rPr>
                      <m:t> </m:t>
                    </m:r>
                    <m:sSub>
                      <m:sSubPr>
                        <m:ctrlPr>
                          <a:rPr lang="he-IL" sz="5400" b="1" i="1" dirty="0">
                            <a:latin typeface="Cambria Math" panose="02040503050406030204" pitchFamily="18" charset="0"/>
                          </a:rPr>
                        </m:ctrlPr>
                      </m:sSubPr>
                      <m:e>
                        <m:r>
                          <a:rPr lang="he-IL" sz="5400" b="1" i="1" dirty="0">
                            <a:latin typeface="Cambria Math" panose="02040503050406030204" pitchFamily="18" charset="0"/>
                          </a:rPr>
                          <m:t>𝒙</m:t>
                        </m:r>
                      </m:e>
                      <m:sub>
                        <m:r>
                          <a:rPr lang="he-IL" sz="5400" b="1" i="1" dirty="0">
                            <a:latin typeface="Cambria Math" panose="02040503050406030204" pitchFamily="18" charset="0"/>
                          </a:rPr>
                          <m:t>𝒊</m:t>
                        </m:r>
                      </m:sub>
                    </m:sSub>
                  </m:oMath>
                </a14:m>
                <a:r>
                  <a:rPr lang="en-US" sz="5400" b="1" dirty="0"/>
                  <a:t> are not normally distributed?</a:t>
                </a:r>
              </a:p>
            </p:txBody>
          </p:sp>
        </mc:Choice>
        <mc:Fallback xmlns="">
          <p:sp>
            <p:nvSpPr>
              <p:cNvPr id="2" name="Title 1">
                <a:extLst>
                  <a:ext uri="{FF2B5EF4-FFF2-40B4-BE49-F238E27FC236}">
                    <a16:creationId xmlns:a16="http://schemas.microsoft.com/office/drawing/2014/main" id="{4C1511DF-907D-47FA-8612-3F6374AAA577}"/>
                  </a:ext>
                </a:extLst>
              </p:cNvPr>
              <p:cNvSpPr>
                <a:spLocks noGrp="1" noRot="1" noChangeAspect="1" noMove="1" noResize="1" noEditPoints="1" noAdjustHandles="1" noChangeArrowheads="1" noChangeShapeType="1" noTextEdit="1"/>
              </p:cNvSpPr>
              <p:nvPr>
                <p:ph type="title"/>
              </p:nvPr>
            </p:nvSpPr>
            <p:spPr>
              <a:xfrm>
                <a:off x="96520" y="2766218"/>
                <a:ext cx="11998960" cy="1325563"/>
              </a:xfrm>
              <a:blipFill>
                <a:blip r:embed="rId2"/>
                <a:stretch>
                  <a:fillRect l="-2744" t="-461" r="-2185" b="-9677"/>
                </a:stretch>
              </a:blipFill>
            </p:spPr>
            <p:txBody>
              <a:bodyPr/>
              <a:lstStyle/>
              <a:p>
                <a:r>
                  <a:rPr lang="en-US">
                    <a:noFill/>
                  </a:rPr>
                  <a:t> </a:t>
                </a:r>
              </a:p>
            </p:txBody>
          </p:sp>
        </mc:Fallback>
      </mc:AlternateContent>
    </p:spTree>
    <p:extLst>
      <p:ext uri="{BB962C8B-B14F-4D97-AF65-F5344CB8AC3E}">
        <p14:creationId xmlns:p14="http://schemas.microsoft.com/office/powerpoint/2010/main" val="15698412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226F-3508-4F2B-9619-CBA65C48BA5E}"/>
              </a:ext>
            </a:extLst>
          </p:cNvPr>
          <p:cNvSpPr>
            <a:spLocks noGrp="1"/>
          </p:cNvSpPr>
          <p:nvPr>
            <p:ph type="title"/>
          </p:nvPr>
        </p:nvSpPr>
        <p:spPr>
          <a:xfrm>
            <a:off x="838200" y="226902"/>
            <a:ext cx="10515600" cy="1325563"/>
          </a:xfrm>
        </p:spPr>
        <p:txBody>
          <a:bodyPr/>
          <a:lstStyle/>
          <a:p>
            <a:r>
              <a:rPr lang="en-US" dirty="0"/>
              <a:t>Elena </a:t>
            </a:r>
            <a:r>
              <a:rPr lang="en-US" dirty="0" err="1"/>
              <a:t>Kulinskaya</a:t>
            </a:r>
            <a:endParaRPr lang="he-IL" dirty="0"/>
          </a:p>
        </p:txBody>
      </p:sp>
      <p:pic>
        <p:nvPicPr>
          <p:cNvPr id="4" name="Picture 3">
            <a:extLst>
              <a:ext uri="{FF2B5EF4-FFF2-40B4-BE49-F238E27FC236}">
                <a16:creationId xmlns:a16="http://schemas.microsoft.com/office/drawing/2014/main" id="{76722F78-8C26-47B8-BBC0-541CEE50D49C}"/>
              </a:ext>
            </a:extLst>
          </p:cNvPr>
          <p:cNvPicPr>
            <a:picLocks noChangeAspect="1"/>
          </p:cNvPicPr>
          <p:nvPr/>
        </p:nvPicPr>
        <p:blipFill>
          <a:blip r:embed="rId2"/>
          <a:stretch>
            <a:fillRect/>
          </a:stretch>
        </p:blipFill>
        <p:spPr>
          <a:xfrm>
            <a:off x="10105373" y="74796"/>
            <a:ext cx="1914525" cy="2781300"/>
          </a:xfrm>
          <a:prstGeom prst="rect">
            <a:avLst/>
          </a:prstGeom>
        </p:spPr>
      </p:pic>
      <p:sp>
        <p:nvSpPr>
          <p:cNvPr id="9" name="Content Placeholder 2">
            <a:extLst>
              <a:ext uri="{FF2B5EF4-FFF2-40B4-BE49-F238E27FC236}">
                <a16:creationId xmlns:a16="http://schemas.microsoft.com/office/drawing/2014/main" id="{7A1F4A99-C918-4CE5-9872-0B693E4FCB6C}"/>
              </a:ext>
            </a:extLst>
          </p:cNvPr>
          <p:cNvSpPr>
            <a:spLocks noGrp="1"/>
          </p:cNvSpPr>
          <p:nvPr>
            <p:ph idx="1"/>
          </p:nvPr>
        </p:nvSpPr>
        <p:spPr>
          <a:xfrm>
            <a:off x="838200" y="1825625"/>
            <a:ext cx="8719686" cy="4351338"/>
          </a:xfrm>
        </p:spPr>
        <p:txBody>
          <a:bodyPr>
            <a:normAutofit/>
          </a:bodyPr>
          <a:lstStyle/>
          <a:p>
            <a:r>
              <a:rPr lang="en-US" dirty="0"/>
              <a:t>Professor of Statistics, School of Computing Sciences, University of East Anglia</a:t>
            </a:r>
          </a:p>
        </p:txBody>
      </p:sp>
    </p:spTree>
    <p:extLst>
      <p:ext uri="{BB962C8B-B14F-4D97-AF65-F5344CB8AC3E}">
        <p14:creationId xmlns:p14="http://schemas.microsoft.com/office/powerpoint/2010/main" val="2015163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226F-3508-4F2B-9619-CBA65C48BA5E}"/>
              </a:ext>
            </a:extLst>
          </p:cNvPr>
          <p:cNvSpPr>
            <a:spLocks noGrp="1"/>
          </p:cNvSpPr>
          <p:nvPr>
            <p:ph type="title"/>
          </p:nvPr>
        </p:nvSpPr>
        <p:spPr/>
        <p:txBody>
          <a:bodyPr/>
          <a:lstStyle/>
          <a:p>
            <a:r>
              <a:rPr lang="en-US" dirty="0"/>
              <a:t>Elena </a:t>
            </a:r>
            <a:r>
              <a:rPr lang="en-US" dirty="0" err="1"/>
              <a:t>Kulinskaya</a:t>
            </a:r>
            <a:endParaRPr lang="he-IL" dirty="0"/>
          </a:p>
        </p:txBody>
      </p:sp>
      <p:sp>
        <p:nvSpPr>
          <p:cNvPr id="3" name="Content Placeholder 2">
            <a:extLst>
              <a:ext uri="{FF2B5EF4-FFF2-40B4-BE49-F238E27FC236}">
                <a16:creationId xmlns:a16="http://schemas.microsoft.com/office/drawing/2014/main" id="{3DDAA9A5-CCE6-46FB-B9A9-54D3568948C5}"/>
              </a:ext>
            </a:extLst>
          </p:cNvPr>
          <p:cNvSpPr>
            <a:spLocks noGrp="1"/>
          </p:cNvSpPr>
          <p:nvPr>
            <p:ph idx="1"/>
          </p:nvPr>
        </p:nvSpPr>
        <p:spPr>
          <a:xfrm>
            <a:off x="838200" y="2797777"/>
            <a:ext cx="9441581" cy="4363419"/>
          </a:xfrm>
        </p:spPr>
        <p:txBody>
          <a:bodyPr/>
          <a:lstStyle/>
          <a:p>
            <a:pPr marL="0" indent="0">
              <a:buNone/>
            </a:pPr>
            <a:r>
              <a:rPr lang="en-US" dirty="0"/>
              <a:t>‘There is no exact analytic expression for the distribution</a:t>
            </a:r>
            <a:br>
              <a:rPr lang="en-US" dirty="0"/>
            </a:br>
            <a:r>
              <a:rPr lang="en-US" dirty="0"/>
              <a:t> of Q when the weights are treated as unknown, so an </a:t>
            </a:r>
            <a:br>
              <a:rPr lang="en-US" dirty="0"/>
            </a:br>
            <a:r>
              <a:rPr lang="en-US" dirty="0"/>
              <a:t>approximation must be used. Further, the distribution of Q depends on the effect measure. For example, for sample means, Q will have a different distribution than for risk differences’</a:t>
            </a:r>
            <a:endParaRPr lang="he-IL" dirty="0"/>
          </a:p>
        </p:txBody>
      </p:sp>
      <p:sp>
        <p:nvSpPr>
          <p:cNvPr id="5" name="Rectangle 4">
            <a:extLst>
              <a:ext uri="{FF2B5EF4-FFF2-40B4-BE49-F238E27FC236}">
                <a16:creationId xmlns:a16="http://schemas.microsoft.com/office/drawing/2014/main" id="{B2EE6E2D-C21D-42C2-8436-EDFEB7133CD3}"/>
              </a:ext>
            </a:extLst>
          </p:cNvPr>
          <p:cNvSpPr/>
          <p:nvPr/>
        </p:nvSpPr>
        <p:spPr>
          <a:xfrm>
            <a:off x="260685" y="1597355"/>
            <a:ext cx="9913218" cy="885371"/>
          </a:xfrm>
          <a:prstGeom prst="rect">
            <a:avLst/>
          </a:prstGeom>
        </p:spPr>
        <p:txBody>
          <a:bodyPr wrap="square">
            <a:spAutoFit/>
          </a:bodyPr>
          <a:lstStyle/>
          <a:p>
            <a:pPr algn="ctr">
              <a:lnSpc>
                <a:spcPct val="90000"/>
              </a:lnSpc>
              <a:spcBef>
                <a:spcPts val="1000"/>
              </a:spcBef>
            </a:pPr>
            <a:r>
              <a:rPr lang="en-US" sz="2400" b="1" dirty="0"/>
              <a:t>On the moments of Cochran’s Q statistic under the null hypothesis, with</a:t>
            </a:r>
          </a:p>
          <a:p>
            <a:pPr algn="ctr">
              <a:lnSpc>
                <a:spcPct val="90000"/>
              </a:lnSpc>
              <a:spcBef>
                <a:spcPts val="1000"/>
              </a:spcBef>
            </a:pPr>
            <a:r>
              <a:rPr lang="en-US" sz="2400" b="1" dirty="0"/>
              <a:t>application to the meta-analysis of risk difference</a:t>
            </a:r>
            <a:endParaRPr lang="he-IL" sz="2400" b="1" dirty="0"/>
          </a:p>
        </p:txBody>
      </p:sp>
    </p:spTree>
    <p:extLst>
      <p:ext uri="{BB962C8B-B14F-4D97-AF65-F5344CB8AC3E}">
        <p14:creationId xmlns:p14="http://schemas.microsoft.com/office/powerpoint/2010/main" val="3793524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BBB3-1173-47B1-8E2D-A1EFBDCABE4E}"/>
              </a:ext>
            </a:extLst>
          </p:cNvPr>
          <p:cNvSpPr>
            <a:spLocks noGrp="1"/>
          </p:cNvSpPr>
          <p:nvPr>
            <p:ph type="title"/>
          </p:nvPr>
        </p:nvSpPr>
        <p:spPr>
          <a:xfrm>
            <a:off x="190902" y="280937"/>
            <a:ext cx="10515600" cy="1325563"/>
          </a:xfrm>
        </p:spPr>
        <p:txBody>
          <a:bodyPr/>
          <a:lstStyle/>
          <a:p>
            <a:r>
              <a:rPr lang="en-US" dirty="0"/>
              <a:t>Reminder- Risk Difference</a:t>
            </a:r>
            <a:endParaRPr lang="he-IL" dirty="0"/>
          </a:p>
        </p:txBody>
      </p:sp>
      <p:pic>
        <p:nvPicPr>
          <p:cNvPr id="9" name="תמונה 3">
            <a:extLst>
              <a:ext uri="{FF2B5EF4-FFF2-40B4-BE49-F238E27FC236}">
                <a16:creationId xmlns:a16="http://schemas.microsoft.com/office/drawing/2014/main" id="{6D8BBEE6-6BF6-4593-AEC2-654D5E58DE18}"/>
              </a:ext>
            </a:extLst>
          </p:cNvPr>
          <p:cNvPicPr>
            <a:picLocks noChangeAspect="1"/>
          </p:cNvPicPr>
          <p:nvPr/>
        </p:nvPicPr>
        <p:blipFill rotWithShape="1">
          <a:blip r:embed="rId2"/>
          <a:srcRect l="38143" t="30276" r="28107" b="42663"/>
          <a:stretch/>
        </p:blipFill>
        <p:spPr>
          <a:xfrm>
            <a:off x="5116457" y="1625884"/>
            <a:ext cx="5525588" cy="2490900"/>
          </a:xfrm>
          <a:prstGeom prst="rect">
            <a:avLst/>
          </a:prstGeom>
        </p:spPr>
      </p:pic>
      <p:pic>
        <p:nvPicPr>
          <p:cNvPr id="10" name="תמונה 4">
            <a:extLst>
              <a:ext uri="{FF2B5EF4-FFF2-40B4-BE49-F238E27FC236}">
                <a16:creationId xmlns:a16="http://schemas.microsoft.com/office/drawing/2014/main" id="{CD05B33B-0771-4D76-84AD-7DA2F3F6B053}"/>
              </a:ext>
            </a:extLst>
          </p:cNvPr>
          <p:cNvPicPr>
            <a:picLocks noChangeAspect="1"/>
          </p:cNvPicPr>
          <p:nvPr/>
        </p:nvPicPr>
        <p:blipFill rotWithShape="1">
          <a:blip r:embed="rId3"/>
          <a:srcRect l="63324" t="57553" r="27890" b="24629"/>
          <a:stretch/>
        </p:blipFill>
        <p:spPr>
          <a:xfrm>
            <a:off x="3553274" y="2022247"/>
            <a:ext cx="1563184" cy="1782439"/>
          </a:xfrm>
          <a:prstGeom prst="rect">
            <a:avLst/>
          </a:prstGeom>
        </p:spPr>
      </p:pic>
      <p:sp>
        <p:nvSpPr>
          <p:cNvPr id="11" name="מלבן 5">
            <a:extLst>
              <a:ext uri="{FF2B5EF4-FFF2-40B4-BE49-F238E27FC236}">
                <a16:creationId xmlns:a16="http://schemas.microsoft.com/office/drawing/2014/main" id="{D707D0A6-3313-485D-9AD6-C1F8AEB72DB0}"/>
              </a:ext>
            </a:extLst>
          </p:cNvPr>
          <p:cNvSpPr/>
          <p:nvPr/>
        </p:nvSpPr>
        <p:spPr>
          <a:xfrm>
            <a:off x="6372672" y="2079626"/>
            <a:ext cx="63991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2" name="מלבן 6">
            <a:extLst>
              <a:ext uri="{FF2B5EF4-FFF2-40B4-BE49-F238E27FC236}">
                <a16:creationId xmlns:a16="http://schemas.microsoft.com/office/drawing/2014/main" id="{92726DCA-A3FC-4E42-9367-E00D004872BA}"/>
              </a:ext>
            </a:extLst>
          </p:cNvPr>
          <p:cNvSpPr/>
          <p:nvPr/>
        </p:nvSpPr>
        <p:spPr>
          <a:xfrm>
            <a:off x="8751688" y="2145218"/>
            <a:ext cx="65434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B</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3" name="מלבן 7">
            <a:extLst>
              <a:ext uri="{FF2B5EF4-FFF2-40B4-BE49-F238E27FC236}">
                <a16:creationId xmlns:a16="http://schemas.microsoft.com/office/drawing/2014/main" id="{2FEB297B-8A6C-47A8-8952-5A7C1AED9310}"/>
              </a:ext>
            </a:extLst>
          </p:cNvPr>
          <p:cNvSpPr/>
          <p:nvPr/>
        </p:nvSpPr>
        <p:spPr>
          <a:xfrm>
            <a:off x="6365457" y="3037405"/>
            <a:ext cx="65434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C</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4" name="מלבן 8">
            <a:extLst>
              <a:ext uri="{FF2B5EF4-FFF2-40B4-BE49-F238E27FC236}">
                <a16:creationId xmlns:a16="http://schemas.microsoft.com/office/drawing/2014/main" id="{BC09F148-16EF-45AF-860D-934F034BB998}"/>
              </a:ext>
            </a:extLst>
          </p:cNvPr>
          <p:cNvSpPr/>
          <p:nvPr/>
        </p:nvSpPr>
        <p:spPr>
          <a:xfrm>
            <a:off x="8715620" y="3027508"/>
            <a:ext cx="72648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D</a:t>
            </a:r>
            <a:endParaRPr lang="he-IL" sz="5400" b="1" cap="none" spc="0" dirty="0">
              <a:ln w="22225">
                <a:solidFill>
                  <a:schemeClr val="accent2"/>
                </a:solidFill>
                <a:prstDash val="solid"/>
              </a:ln>
              <a:solidFill>
                <a:schemeClr val="accent2">
                  <a:lumMod val="40000"/>
                  <a:lumOff val="60000"/>
                </a:schemeClr>
              </a:solidFill>
              <a:effectLst/>
            </a:endParaRPr>
          </a:p>
        </p:txBody>
      </p:sp>
      <p:sp>
        <p:nvSpPr>
          <p:cNvPr id="15" name="מלבן 9">
            <a:extLst>
              <a:ext uri="{FF2B5EF4-FFF2-40B4-BE49-F238E27FC236}">
                <a16:creationId xmlns:a16="http://schemas.microsoft.com/office/drawing/2014/main" id="{4E083EFB-F524-42A4-ACC8-C32817943D8C}"/>
              </a:ext>
            </a:extLst>
          </p:cNvPr>
          <p:cNvSpPr/>
          <p:nvPr/>
        </p:nvSpPr>
        <p:spPr>
          <a:xfrm>
            <a:off x="10678113" y="2145218"/>
            <a:ext cx="841897"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n1</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מלבן 10">
            <a:extLst>
              <a:ext uri="{FF2B5EF4-FFF2-40B4-BE49-F238E27FC236}">
                <a16:creationId xmlns:a16="http://schemas.microsoft.com/office/drawing/2014/main" id="{E771D9A0-3E47-43DD-9F0B-054A6D5924DE}"/>
              </a:ext>
            </a:extLst>
          </p:cNvPr>
          <p:cNvSpPr/>
          <p:nvPr/>
        </p:nvSpPr>
        <p:spPr>
          <a:xfrm>
            <a:off x="10644048" y="3002956"/>
            <a:ext cx="89319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0" name="תמונה 3">
            <a:extLst>
              <a:ext uri="{FF2B5EF4-FFF2-40B4-BE49-F238E27FC236}">
                <a16:creationId xmlns:a16="http://schemas.microsoft.com/office/drawing/2014/main" id="{BFF4A0D9-00FF-4A89-98E9-4913E184A882}"/>
              </a:ext>
            </a:extLst>
          </p:cNvPr>
          <p:cNvPicPr>
            <a:picLocks noChangeAspect="1"/>
          </p:cNvPicPr>
          <p:nvPr/>
        </p:nvPicPr>
        <p:blipFill rotWithShape="1">
          <a:blip r:embed="rId4"/>
          <a:srcRect l="43500" t="51672" r="42143" b="38045"/>
          <a:stretch/>
        </p:blipFill>
        <p:spPr>
          <a:xfrm>
            <a:off x="1179497" y="4627628"/>
            <a:ext cx="2757236" cy="1110243"/>
          </a:xfrm>
          <a:prstGeom prst="rect">
            <a:avLst/>
          </a:prstGeom>
          <a:ln w="28575">
            <a:solidFill>
              <a:srgbClr val="FF0000"/>
            </a:solidFill>
          </a:ln>
        </p:spPr>
      </p:pic>
      <p:sp>
        <p:nvSpPr>
          <p:cNvPr id="5" name="Content Placeholder 4">
            <a:extLst>
              <a:ext uri="{FF2B5EF4-FFF2-40B4-BE49-F238E27FC236}">
                <a16:creationId xmlns:a16="http://schemas.microsoft.com/office/drawing/2014/main" id="{58422540-10C2-4FD2-8EE7-55D37F1B36F1}"/>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64238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p:cNvSpPr>
            <a:spLocks noGrp="1"/>
          </p:cNvSpPr>
          <p:nvPr>
            <p:ph type="sldNum" sz="quarter" idx="12"/>
          </p:nvPr>
        </p:nvSpPr>
        <p:spPr>
          <a:xfrm>
            <a:off x="0" y="6449759"/>
            <a:ext cx="3227832" cy="816482"/>
          </a:xfrm>
        </p:spPr>
        <p:txBody>
          <a:bodyPr/>
          <a:lstStyle/>
          <a:p>
            <a:fld id="{93CF431C-223D-7844-AEFA-892A38D2E5D4}" type="slidenum">
              <a:rPr lang="he-IL" sz="2000" smtClean="0"/>
              <a:t>9</a:t>
            </a:fld>
            <a:endParaRPr lang="he-IL" sz="2000" dirty="0"/>
          </a:p>
        </p:txBody>
      </p:sp>
      <p:pic>
        <p:nvPicPr>
          <p:cNvPr id="2" name="Picture 1">
            <a:extLst>
              <a:ext uri="{FF2B5EF4-FFF2-40B4-BE49-F238E27FC236}">
                <a16:creationId xmlns:a16="http://schemas.microsoft.com/office/drawing/2014/main" id="{20B8E6AF-2942-41C4-8E73-97E8E3C7F7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9697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1D04-9B58-46B0-8216-E1ED51F62BEC}"/>
              </a:ext>
            </a:extLst>
          </p:cNvPr>
          <p:cNvSpPr>
            <a:spLocks noGrp="1"/>
          </p:cNvSpPr>
          <p:nvPr>
            <p:ph type="title"/>
          </p:nvPr>
        </p:nvSpPr>
        <p:spPr/>
        <p:txBody>
          <a:bodyPr/>
          <a:lstStyle/>
          <a:p>
            <a:r>
              <a:rPr lang="en-US"/>
              <a:t>Risk Difference</a:t>
            </a:r>
            <a:endParaRPr lang="he-IL" dirty="0"/>
          </a:p>
        </p:txBody>
      </p:sp>
      <p:sp>
        <p:nvSpPr>
          <p:cNvPr id="3" name="Content Placeholder 2">
            <a:extLst>
              <a:ext uri="{FF2B5EF4-FFF2-40B4-BE49-F238E27FC236}">
                <a16:creationId xmlns:a16="http://schemas.microsoft.com/office/drawing/2014/main" id="{132D5FDD-C469-403F-8ABC-476A6A172188}"/>
              </a:ext>
            </a:extLst>
          </p:cNvPr>
          <p:cNvSpPr>
            <a:spLocks noGrp="1"/>
          </p:cNvSpPr>
          <p:nvPr>
            <p:ph idx="1"/>
          </p:nvPr>
        </p:nvSpPr>
        <p:spPr/>
        <p:txBody>
          <a:bodyPr/>
          <a:lstStyle/>
          <a:p>
            <a:r>
              <a:rPr lang="en-US" dirty="0"/>
              <a:t>Effect size- Risk Difference</a:t>
            </a:r>
          </a:p>
          <a:p>
            <a:r>
              <a:rPr lang="en-US" dirty="0"/>
              <a:t>We will try to see how Cochran’s Q is distributed based on expansions for the first two moments of Q, without making any assumptions about:</a:t>
            </a:r>
          </a:p>
          <a:p>
            <a:pPr marL="971550" lvl="1" indent="-514350">
              <a:buFont typeface="+mj-lt"/>
              <a:buAutoNum type="arabicPeriod"/>
            </a:pPr>
            <a:r>
              <a:rPr lang="en-US" dirty="0"/>
              <a:t>The normality of the effect size- RD</a:t>
            </a:r>
          </a:p>
          <a:p>
            <a:pPr marL="971550" lvl="1" indent="-514350">
              <a:buFont typeface="+mj-lt"/>
              <a:buAutoNum type="arabicPeriod"/>
            </a:pPr>
            <a:r>
              <a:rPr lang="en-US" dirty="0"/>
              <a:t>The estimators of the effect and nuisance parameters of each individual study are independent.</a:t>
            </a:r>
            <a:endParaRPr lang="he-IL" dirty="0"/>
          </a:p>
        </p:txBody>
      </p:sp>
    </p:spTree>
    <p:extLst>
      <p:ext uri="{BB962C8B-B14F-4D97-AF65-F5344CB8AC3E}">
        <p14:creationId xmlns:p14="http://schemas.microsoft.com/office/powerpoint/2010/main" val="2967602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4749-185A-453D-B7B9-ADFAD28597BE}"/>
              </a:ext>
            </a:extLst>
          </p:cNvPr>
          <p:cNvSpPr>
            <a:spLocks noGrp="1"/>
          </p:cNvSpPr>
          <p:nvPr>
            <p:ph type="title"/>
          </p:nvPr>
        </p:nvSpPr>
        <p:spPr/>
        <p:txBody>
          <a:bodyPr/>
          <a:lstStyle/>
          <a:p>
            <a:r>
              <a:rPr lang="en-US" dirty="0"/>
              <a:t>Reminder- Gamma distribution </a:t>
            </a:r>
            <a:endParaRPr lang="he-IL" dirty="0"/>
          </a:p>
        </p:txBody>
      </p:sp>
      <p:sp>
        <p:nvSpPr>
          <p:cNvPr id="3" name="Content Placeholder 2">
            <a:extLst>
              <a:ext uri="{FF2B5EF4-FFF2-40B4-BE49-F238E27FC236}">
                <a16:creationId xmlns:a16="http://schemas.microsoft.com/office/drawing/2014/main" id="{0193AA73-3FB8-4018-9FB8-4D13EFD3814B}"/>
              </a:ext>
            </a:extLst>
          </p:cNvPr>
          <p:cNvSpPr>
            <a:spLocks noGrp="1"/>
          </p:cNvSpPr>
          <p:nvPr>
            <p:ph idx="1"/>
          </p:nvPr>
        </p:nvSpPr>
        <p:spPr>
          <a:xfrm>
            <a:off x="6579520" y="1958152"/>
            <a:ext cx="5612480" cy="4351338"/>
          </a:xfrm>
        </p:spPr>
        <p:txBody>
          <a:bodyPr>
            <a:normAutofit/>
          </a:bodyPr>
          <a:lstStyle/>
          <a:p>
            <a:pPr marL="0" indent="0">
              <a:buNone/>
            </a:pPr>
            <a:r>
              <a:rPr lang="en-US" sz="2000" dirty="0"/>
              <a:t>If X ~ Gamma(ν/2, 2)(shape –scale parametrization), then X is identical to χ2(ν), the chi-squared distribution with ν degrees of freedom. </a:t>
            </a:r>
          </a:p>
          <a:p>
            <a:pPr marL="0" indent="0">
              <a:buNone/>
            </a:pPr>
            <a:r>
              <a:rPr lang="en-US" sz="2000" dirty="0"/>
              <a:t>Conversely, if A ~ χ2(ν) and c is a positive constant, then </a:t>
            </a:r>
            <a:r>
              <a:rPr lang="en-US" sz="2000" dirty="0" err="1"/>
              <a:t>cA</a:t>
            </a:r>
            <a:r>
              <a:rPr lang="en-US" sz="2000" dirty="0"/>
              <a:t> ~ Gamma(ν/2, 2c).</a:t>
            </a:r>
          </a:p>
          <a:p>
            <a:pPr marL="0" indent="0">
              <a:buNone/>
            </a:pPr>
            <a:endParaRPr lang="he-IL" sz="2000" dirty="0">
              <a:highlight>
                <a:srgbClr val="FFFF00"/>
              </a:highlight>
            </a:endParaRPr>
          </a:p>
        </p:txBody>
      </p:sp>
      <p:pic>
        <p:nvPicPr>
          <p:cNvPr id="4" name="Picture 3">
            <a:extLst>
              <a:ext uri="{FF2B5EF4-FFF2-40B4-BE49-F238E27FC236}">
                <a16:creationId xmlns:a16="http://schemas.microsoft.com/office/drawing/2014/main" id="{171D2E3B-6187-4F49-A14C-6D01EB974F90}"/>
              </a:ext>
            </a:extLst>
          </p:cNvPr>
          <p:cNvPicPr>
            <a:picLocks noChangeAspect="1"/>
          </p:cNvPicPr>
          <p:nvPr/>
        </p:nvPicPr>
        <p:blipFill>
          <a:blip r:embed="rId2"/>
          <a:stretch>
            <a:fillRect/>
          </a:stretch>
        </p:blipFill>
        <p:spPr>
          <a:xfrm>
            <a:off x="527786" y="1437590"/>
            <a:ext cx="6051734" cy="4871900"/>
          </a:xfrm>
          <a:prstGeom prst="rect">
            <a:avLst/>
          </a:prstGeom>
        </p:spPr>
      </p:pic>
    </p:spTree>
    <p:extLst>
      <p:ext uri="{BB962C8B-B14F-4D97-AF65-F5344CB8AC3E}">
        <p14:creationId xmlns:p14="http://schemas.microsoft.com/office/powerpoint/2010/main" val="267468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1D04-9B58-46B0-8216-E1ED51F62BEC}"/>
              </a:ext>
            </a:extLst>
          </p:cNvPr>
          <p:cNvSpPr>
            <a:spLocks noGrp="1"/>
          </p:cNvSpPr>
          <p:nvPr>
            <p:ph type="title"/>
          </p:nvPr>
        </p:nvSpPr>
        <p:spPr/>
        <p:txBody>
          <a:bodyPr/>
          <a:lstStyle/>
          <a:p>
            <a:r>
              <a:rPr lang="en-US" dirty="0"/>
              <a:t>Risk difference</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D5FDD-C469-403F-8ABC-476A6A172188}"/>
                  </a:ext>
                </a:extLst>
              </p:cNvPr>
              <p:cNvSpPr>
                <a:spLocks noGrp="1"/>
              </p:cNvSpPr>
              <p:nvPr>
                <p:ph idx="1"/>
              </p:nvPr>
            </p:nvSpPr>
            <p:spPr/>
            <p:txBody>
              <a:bodyPr/>
              <a:lstStyle/>
              <a:p>
                <a:pPr marL="0" indent="0">
                  <a:buNone/>
                </a:pPr>
                <a:r>
                  <a:rPr lang="en-US" dirty="0"/>
                  <a:t>The approach suggested is to use the more accurate moments of Q and to refer Q to a </a:t>
                </a:r>
                <a:r>
                  <a:rPr lang="en-US" b="1" dirty="0"/>
                  <a:t>Gamma</a:t>
                </a:r>
                <a:r>
                  <a:rPr lang="en-US" dirty="0"/>
                  <a:t> distribution with shape parameter </a:t>
                </a:r>
                <a:r>
                  <a:rPr lang="el-GR" dirty="0"/>
                  <a:t>α</a:t>
                </a:r>
                <a:r>
                  <a:rPr lang="en-US" dirty="0"/>
                  <a:t> and scale parameter </a:t>
                </a:r>
                <a:r>
                  <a:rPr lang="el-GR" dirty="0"/>
                  <a:t>β</a:t>
                </a:r>
                <a:r>
                  <a:rPr lang="en-US" dirty="0"/>
                  <a:t>; in terms of the mean </a:t>
                </a:r>
                <a:r>
                  <a:rPr lang="en-US" dirty="0">
                    <a:latin typeface="Cambria Math" panose="02040503050406030204" pitchFamily="18" charset="0"/>
                    <a:ea typeface="Cambria Math" panose="02040503050406030204" pitchFamily="18" charset="0"/>
                  </a:rPr>
                  <a:t>𝝁</a:t>
                </a:r>
                <a:r>
                  <a:rPr lang="en-US" dirty="0"/>
                  <a:t> and variance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𝑠</m:t>
                        </m:r>
                      </m:e>
                      <m:sup>
                        <m:r>
                          <a:rPr lang="en-US" i="1" dirty="0" smtClean="0">
                            <a:latin typeface="Cambria Math" panose="02040503050406030204" pitchFamily="18" charset="0"/>
                          </a:rPr>
                          <m:t>2</m:t>
                        </m:r>
                      </m:sup>
                    </m:sSup>
                  </m:oMath>
                </a14:m>
                <a:r>
                  <a:rPr lang="en-US" dirty="0"/>
                  <a:t> of the gamma distribution, the parameters are </a:t>
                </a:r>
                <a:r>
                  <a:rPr lang="el-GR" dirty="0"/>
                  <a:t>β</a:t>
                </a:r>
                <a:r>
                  <a:rPr lang="en-US" dirty="0"/>
                  <a:t> = </a:t>
                </a:r>
                <a14:m>
                  <m:oMath xmlns:m="http://schemas.openxmlformats.org/officeDocument/2006/math">
                    <m:sSup>
                      <m:sSupPr>
                        <m:ctrlPr>
                          <a:rPr lang="en-US" i="1" dirty="0">
                            <a:latin typeface="Cambria Math" panose="02040503050406030204" pitchFamily="18" charset="0"/>
                          </a:rPr>
                        </m:ctrlPr>
                      </m:sSupPr>
                      <m:e>
                        <m:r>
                          <m:rPr>
                            <m:sty m:val="p"/>
                          </m:rPr>
                          <a:rPr lang="el-GR" i="1" dirty="0" smtClean="0">
                            <a:latin typeface="Cambria Math" panose="02040503050406030204" pitchFamily="18" charset="0"/>
                          </a:rPr>
                          <m:t>σ</m:t>
                        </m:r>
                      </m:e>
                      <m:sup>
                        <m:r>
                          <a:rPr lang="en-US" i="1" dirty="0">
                            <a:latin typeface="Cambria Math" panose="02040503050406030204" pitchFamily="18" charset="0"/>
                          </a:rPr>
                          <m:t>2</m:t>
                        </m:r>
                      </m:sup>
                    </m:sSup>
                    <m:r>
                      <a:rPr lang="en-US" i="1" dirty="0">
                        <a:latin typeface="Cambria Math" panose="02040503050406030204" pitchFamily="18" charset="0"/>
                      </a:rPr>
                      <m:t> </m:t>
                    </m:r>
                  </m:oMath>
                </a14:m>
                <a:r>
                  <a:rPr lang="en-US" dirty="0"/>
                  <a:t>/</a:t>
                </a:r>
                <a:r>
                  <a:rPr lang="en-US" dirty="0">
                    <a:latin typeface="Cambria Math" panose="02040503050406030204" pitchFamily="18" charset="0"/>
                    <a:ea typeface="Cambria Math" panose="02040503050406030204" pitchFamily="18" charset="0"/>
                  </a:rPr>
                  <a:t> 𝝁</a:t>
                </a:r>
                <a:r>
                  <a:rPr lang="en-US" dirty="0"/>
                  <a:t> and </a:t>
                </a:r>
                <a:r>
                  <a:rPr lang="el-GR" dirty="0"/>
                  <a:t>α</a:t>
                </a:r>
                <a:r>
                  <a:rPr lang="en-US" dirty="0"/>
                  <a:t> = </a:t>
                </a:r>
                <a:r>
                  <a:rPr lang="en-US" dirty="0">
                    <a:latin typeface="Cambria Math" panose="02040503050406030204" pitchFamily="18" charset="0"/>
                    <a:ea typeface="Cambria Math" panose="02040503050406030204" pitchFamily="18" charset="0"/>
                  </a:rPr>
                  <a:t>𝝁 </a:t>
                </a:r>
                <a:r>
                  <a:rPr lang="en-US" dirty="0"/>
                  <a:t>/</a:t>
                </a:r>
                <a:r>
                  <a:rPr lang="el-GR" dirty="0"/>
                  <a:t> β</a:t>
                </a:r>
                <a:r>
                  <a:rPr lang="en-US" dirty="0"/>
                  <a:t>. Thus, estimates of these parameters are calculated from the estimated moments of Q by the relations</a:t>
                </a:r>
                <a:endParaRPr lang="he-IL" dirty="0"/>
              </a:p>
            </p:txBody>
          </p:sp>
        </mc:Choice>
        <mc:Fallback xmlns="">
          <p:sp>
            <p:nvSpPr>
              <p:cNvPr id="3" name="Content Placeholder 2">
                <a:extLst>
                  <a:ext uri="{FF2B5EF4-FFF2-40B4-BE49-F238E27FC236}">
                    <a16:creationId xmlns:a16="http://schemas.microsoft.com/office/drawing/2014/main" id="{132D5FDD-C469-403F-8ABC-476A6A172188}"/>
                  </a:ext>
                </a:extLst>
              </p:cNvPr>
              <p:cNvSpPr>
                <a:spLocks noGrp="1" noRot="1" noChangeAspect="1" noMove="1" noResize="1" noEditPoints="1" noAdjustHandles="1" noChangeArrowheads="1" noChangeShapeType="1" noTextEdit="1"/>
              </p:cNvSpPr>
              <p:nvPr>
                <p:ph idx="1"/>
              </p:nvPr>
            </p:nvSpPr>
            <p:spPr>
              <a:blipFill>
                <a:blip r:embed="rId2"/>
                <a:stretch>
                  <a:fillRect l="-1217" t="-2241" r="-1449"/>
                </a:stretch>
              </a:blipFill>
            </p:spPr>
            <p:txBody>
              <a:bodyPr/>
              <a:lstStyle/>
              <a:p>
                <a:r>
                  <a:rPr lang="he-IL">
                    <a:noFill/>
                  </a:rPr>
                  <a:t> </a:t>
                </a:r>
              </a:p>
            </p:txBody>
          </p:sp>
        </mc:Fallback>
      </mc:AlternateContent>
      <p:pic>
        <p:nvPicPr>
          <p:cNvPr id="5" name="Picture 4">
            <a:extLst>
              <a:ext uri="{FF2B5EF4-FFF2-40B4-BE49-F238E27FC236}">
                <a16:creationId xmlns:a16="http://schemas.microsoft.com/office/drawing/2014/main" id="{82641D92-2F85-4D70-BB05-78C43DE0B132}"/>
              </a:ext>
            </a:extLst>
          </p:cNvPr>
          <p:cNvPicPr>
            <a:picLocks noChangeAspect="1"/>
          </p:cNvPicPr>
          <p:nvPr/>
        </p:nvPicPr>
        <p:blipFill>
          <a:blip r:embed="rId3"/>
          <a:stretch>
            <a:fillRect/>
          </a:stretch>
        </p:blipFill>
        <p:spPr>
          <a:xfrm>
            <a:off x="1337911" y="4536782"/>
            <a:ext cx="9354703" cy="1123221"/>
          </a:xfrm>
          <a:prstGeom prst="rect">
            <a:avLst/>
          </a:prstGeom>
        </p:spPr>
      </p:pic>
    </p:spTree>
    <p:extLst>
      <p:ext uri="{BB962C8B-B14F-4D97-AF65-F5344CB8AC3E}">
        <p14:creationId xmlns:p14="http://schemas.microsoft.com/office/powerpoint/2010/main" val="2990116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9EDCC7-C03C-46C4-AC72-AED8F2FA8A00}"/>
              </a:ext>
            </a:extLst>
          </p:cNvPr>
          <p:cNvPicPr>
            <a:picLocks noChangeAspect="1"/>
          </p:cNvPicPr>
          <p:nvPr/>
        </p:nvPicPr>
        <p:blipFill>
          <a:blip r:embed="rId2"/>
          <a:stretch>
            <a:fillRect/>
          </a:stretch>
        </p:blipFill>
        <p:spPr>
          <a:xfrm>
            <a:off x="1337911" y="990942"/>
            <a:ext cx="9354703" cy="1123221"/>
          </a:xfrm>
          <a:prstGeom prst="rect">
            <a:avLst/>
          </a:prstGeom>
        </p:spPr>
      </p:pic>
      <p:sp>
        <p:nvSpPr>
          <p:cNvPr id="3" name="Content Placeholder 2">
            <a:extLst>
              <a:ext uri="{FF2B5EF4-FFF2-40B4-BE49-F238E27FC236}">
                <a16:creationId xmlns:a16="http://schemas.microsoft.com/office/drawing/2014/main" id="{9375D0D0-D88B-492F-A78A-8AC3DA121E7A}"/>
              </a:ext>
            </a:extLst>
          </p:cNvPr>
          <p:cNvSpPr>
            <a:spLocks noGrp="1"/>
          </p:cNvSpPr>
          <p:nvPr>
            <p:ph idx="1"/>
          </p:nvPr>
        </p:nvSpPr>
        <p:spPr/>
        <p:txBody>
          <a:bodyPr/>
          <a:lstStyle/>
          <a:p>
            <a:endParaRPr lang="he-I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2DB0E40E-1FB3-41B6-9683-706C844ED919}"/>
                  </a:ext>
                </a:extLst>
              </p:cNvPr>
              <p:cNvSpPr txBox="1">
                <a:spLocks/>
              </p:cNvSpPr>
              <p:nvPr/>
            </p:nvSpPr>
            <p:spPr>
              <a:xfrm>
                <a:off x="990600" y="31184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calculate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2</m:t>
                        </m:r>
                      </m:sup>
                    </m:sSup>
                    <m:r>
                      <a:rPr lang="en-US" i="1">
                        <a:latin typeface="Cambria Math" panose="02040503050406030204" pitchFamily="18" charset="0"/>
                      </a:rPr>
                      <m:t>)</m:t>
                    </m:r>
                  </m:oMath>
                </a14:m>
                <a:r>
                  <a:rPr lang="en-US" dirty="0"/>
                  <a:t> </a:t>
                </a:r>
                <a:endParaRPr lang="he-IL" dirty="0"/>
              </a:p>
            </p:txBody>
          </p:sp>
        </mc:Choice>
        <mc:Fallback xmlns="">
          <p:sp>
            <p:nvSpPr>
              <p:cNvPr id="6" name="Title 1">
                <a:extLst>
                  <a:ext uri="{FF2B5EF4-FFF2-40B4-BE49-F238E27FC236}">
                    <a16:creationId xmlns:a16="http://schemas.microsoft.com/office/drawing/2014/main" id="{2DB0E40E-1FB3-41B6-9683-706C844ED919}"/>
                  </a:ext>
                </a:extLst>
              </p:cNvPr>
              <p:cNvSpPr txBox="1">
                <a:spLocks noRot="1" noChangeAspect="1" noMove="1" noResize="1" noEditPoints="1" noAdjustHandles="1" noChangeArrowheads="1" noChangeShapeType="1" noTextEdit="1"/>
              </p:cNvSpPr>
              <p:nvPr/>
            </p:nvSpPr>
            <p:spPr>
              <a:xfrm>
                <a:off x="990600" y="3118485"/>
                <a:ext cx="10515600" cy="1325563"/>
              </a:xfrm>
              <a:prstGeom prst="rect">
                <a:avLst/>
              </a:prstGeom>
              <a:blipFill>
                <a:blip r:embed="rId3"/>
                <a:stretch>
                  <a:fillRect l="-2377"/>
                </a:stretch>
              </a:blipFill>
            </p:spPr>
            <p:txBody>
              <a:bodyPr/>
              <a:lstStyle/>
              <a:p>
                <a:r>
                  <a:rPr lang="he-IL">
                    <a:noFill/>
                  </a:rPr>
                  <a:t> </a:t>
                </a:r>
              </a:p>
            </p:txBody>
          </p:sp>
        </mc:Fallback>
      </mc:AlternateContent>
      <p:pic>
        <p:nvPicPr>
          <p:cNvPr id="4" name="Picture 3">
            <a:extLst>
              <a:ext uri="{FF2B5EF4-FFF2-40B4-BE49-F238E27FC236}">
                <a16:creationId xmlns:a16="http://schemas.microsoft.com/office/drawing/2014/main" id="{03D44266-4F4E-42BD-9898-F56F83CDE9AB}"/>
              </a:ext>
            </a:extLst>
          </p:cNvPr>
          <p:cNvPicPr>
            <a:picLocks noChangeAspect="1"/>
          </p:cNvPicPr>
          <p:nvPr/>
        </p:nvPicPr>
        <p:blipFill>
          <a:blip r:embed="rId4"/>
          <a:stretch>
            <a:fillRect/>
          </a:stretch>
        </p:blipFill>
        <p:spPr>
          <a:xfrm>
            <a:off x="0" y="725894"/>
            <a:ext cx="12192000" cy="5406212"/>
          </a:xfrm>
          <a:prstGeom prst="rect">
            <a:avLst/>
          </a:prstGeom>
        </p:spPr>
      </p:pic>
      <p:pic>
        <p:nvPicPr>
          <p:cNvPr id="5" name="Picture 4">
            <a:extLst>
              <a:ext uri="{FF2B5EF4-FFF2-40B4-BE49-F238E27FC236}">
                <a16:creationId xmlns:a16="http://schemas.microsoft.com/office/drawing/2014/main" id="{1D6345F0-BC51-44F3-85B0-30FC61C7473B}"/>
              </a:ext>
            </a:extLst>
          </p:cNvPr>
          <p:cNvPicPr>
            <a:picLocks noChangeAspect="1"/>
          </p:cNvPicPr>
          <p:nvPr/>
        </p:nvPicPr>
        <p:blipFill>
          <a:blip r:embed="rId5"/>
          <a:stretch>
            <a:fillRect/>
          </a:stretch>
        </p:blipFill>
        <p:spPr>
          <a:xfrm>
            <a:off x="2443162" y="104775"/>
            <a:ext cx="7305675" cy="66484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B1A7849-5DA3-4E78-A4CE-8615C81CB534}"/>
              </a:ext>
            </a:extLst>
          </p:cNvPr>
          <p:cNvPicPr>
            <a:picLocks noChangeAspect="1"/>
          </p:cNvPicPr>
          <p:nvPr/>
        </p:nvPicPr>
        <p:blipFill>
          <a:blip r:embed="rId6"/>
          <a:stretch>
            <a:fillRect/>
          </a:stretch>
        </p:blipFill>
        <p:spPr>
          <a:xfrm>
            <a:off x="6260941" y="200025"/>
            <a:ext cx="5511960" cy="3894455"/>
          </a:xfrm>
          <a:prstGeom prst="rect">
            <a:avLst/>
          </a:prstGeom>
        </p:spPr>
      </p:pic>
    </p:spTree>
    <p:extLst>
      <p:ext uri="{BB962C8B-B14F-4D97-AF65-F5344CB8AC3E}">
        <p14:creationId xmlns:p14="http://schemas.microsoft.com/office/powerpoint/2010/main" val="10071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E1D04-9B58-46B0-8216-E1ED51F62BEC}"/>
              </a:ext>
            </a:extLst>
          </p:cNvPr>
          <p:cNvSpPr>
            <a:spLocks noGrp="1"/>
          </p:cNvSpPr>
          <p:nvPr>
            <p:ph type="title"/>
          </p:nvPr>
        </p:nvSpPr>
        <p:spPr/>
        <p:txBody>
          <a:bodyPr/>
          <a:lstStyle/>
          <a:p>
            <a:r>
              <a:rPr lang="en-US" dirty="0"/>
              <a:t>Risk difference</a:t>
            </a:r>
            <a:endParaRPr lang="he-IL" dirty="0"/>
          </a:p>
        </p:txBody>
      </p:sp>
      <p:sp>
        <p:nvSpPr>
          <p:cNvPr id="3" name="Content Placeholder 2">
            <a:extLst>
              <a:ext uri="{FF2B5EF4-FFF2-40B4-BE49-F238E27FC236}">
                <a16:creationId xmlns:a16="http://schemas.microsoft.com/office/drawing/2014/main" id="{132D5FDD-C469-403F-8ABC-476A6A172188}"/>
              </a:ext>
            </a:extLst>
          </p:cNvPr>
          <p:cNvSpPr>
            <a:spLocks noGrp="1"/>
          </p:cNvSpPr>
          <p:nvPr>
            <p:ph idx="1"/>
          </p:nvPr>
        </p:nvSpPr>
        <p:spPr/>
        <p:txBody>
          <a:bodyPr/>
          <a:lstStyle/>
          <a:p>
            <a:r>
              <a:rPr lang="en-US" dirty="0"/>
              <a:t>The gamma distribution was selected after extensive simulations and the determination that it provides an excellent fit for the distribution for Q</a:t>
            </a:r>
          </a:p>
          <a:p>
            <a:r>
              <a:rPr lang="en-US" dirty="0"/>
              <a:t>The gamma family includes the chi-square distributions as special cases</a:t>
            </a:r>
          </a:p>
          <a:p>
            <a:endParaRPr lang="en-US" dirty="0"/>
          </a:p>
          <a:p>
            <a:pPr marL="0" indent="0">
              <a:buNone/>
            </a:pPr>
            <a:endParaRPr lang="he-IL" dirty="0"/>
          </a:p>
        </p:txBody>
      </p:sp>
    </p:spTree>
    <p:extLst>
      <p:ext uri="{BB962C8B-B14F-4D97-AF65-F5344CB8AC3E}">
        <p14:creationId xmlns:p14="http://schemas.microsoft.com/office/powerpoint/2010/main" val="15034935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6ED4-EF6F-4169-8DE1-9D6E26B4D086}"/>
              </a:ext>
            </a:extLst>
          </p:cNvPr>
          <p:cNvSpPr>
            <a:spLocks noGrp="1"/>
          </p:cNvSpPr>
          <p:nvPr>
            <p:ph type="title"/>
          </p:nvPr>
        </p:nvSpPr>
        <p:spPr/>
        <p:txBody>
          <a:bodyPr/>
          <a:lstStyle/>
          <a:p>
            <a:r>
              <a:rPr lang="en-US" dirty="0"/>
              <a:t>Simulations	for Risk Difference	</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1EF2A-465B-4009-92DB-6D4ADEA79450}"/>
                  </a:ext>
                </a:extLst>
              </p:cNvPr>
              <p:cNvSpPr>
                <a:spLocks noGrp="1"/>
              </p:cNvSpPr>
              <p:nvPr>
                <p:ph idx="1"/>
              </p:nvPr>
            </p:nvSpPr>
            <p:spPr/>
            <p:txBody>
              <a:bodyPr>
                <a:normAutofit fontScale="92500" lnSpcReduction="20000"/>
              </a:bodyPr>
              <a:lstStyle/>
              <a:p>
                <a:r>
                  <a:rPr lang="en-US" dirty="0"/>
                  <a:t>C – control</a:t>
                </a:r>
              </a:p>
              <a:p>
                <a:r>
                  <a:rPr lang="en-US" dirty="0"/>
                  <a:t>T – treatment</a:t>
                </a:r>
              </a:p>
              <a:p>
                <a:r>
                  <a:rPr lang="el-GR" dirty="0"/>
                  <a:t>Δ</a:t>
                </a:r>
                <a:r>
                  <a:rPr lang="en-US" dirty="0"/>
                  <a:t> </a:t>
                </a:r>
                <a:r>
                  <a:rPr lang="el-GR"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𝑇</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𝑝</m:t>
                        </m:r>
                      </m:e>
                      <m:sub>
                        <m:r>
                          <a:rPr lang="en-US" i="1" dirty="0" err="1" smtClean="0">
                            <a:latin typeface="Cambria Math" panose="02040503050406030204" pitchFamily="18" charset="0"/>
                          </a:rPr>
                          <m:t>𝐶</m:t>
                        </m:r>
                      </m:sub>
                    </m:sSub>
                    <m:r>
                      <a:rPr lang="en-US" i="1" dirty="0" smtClean="0">
                        <a:latin typeface="Cambria Math" panose="02040503050406030204" pitchFamily="18" charset="0"/>
                      </a:rPr>
                      <m:t> </m:t>
                    </m:r>
                  </m:oMath>
                </a14:m>
                <a:r>
                  <a:rPr lang="en-US" dirty="0"/>
                  <a:t>= RD</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𝑛</m:t>
                        </m:r>
                      </m:e>
                      <m:sub>
                        <m:r>
                          <a:rPr lang="en-US" i="1" dirty="0" err="1" smtClean="0">
                            <a:latin typeface="Cambria Math" panose="02040503050406030204" pitchFamily="18" charset="0"/>
                          </a:rPr>
                          <m:t>𝐶</m:t>
                        </m:r>
                      </m:sub>
                    </m:sSub>
                    <m:r>
                      <a:rPr lang="en-US" i="1" dirty="0" smtClean="0">
                        <a:latin typeface="Cambria Math" panose="02040503050406030204" pitchFamily="18" charset="0"/>
                      </a:rPr>
                      <m:t> / </m:t>
                    </m:r>
                    <m:r>
                      <a:rPr lang="en-US" i="1" dirty="0" smtClean="0">
                        <a:latin typeface="Cambria Math" panose="02040503050406030204" pitchFamily="18" charset="0"/>
                      </a:rPr>
                      <m:t>𝑁</m:t>
                    </m:r>
                  </m:oMath>
                </a14:m>
                <a:endParaRPr lang="en-US" dirty="0"/>
              </a:p>
              <a:p>
                <a:r>
                  <a:rPr lang="en-US" dirty="0"/>
                  <a:t>I = number of studies</a:t>
                </a:r>
              </a:p>
              <a:p>
                <a:r>
                  <a:rPr lang="en-US" dirty="0"/>
                  <a:t>Balanced arms-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𝑛</m:t>
                        </m:r>
                      </m:e>
                      <m:sub>
                        <m:r>
                          <a:rPr lang="en-US" i="1" dirty="0" err="1">
                            <a:latin typeface="Cambria Math" panose="02040503050406030204" pitchFamily="18" charset="0"/>
                          </a:rPr>
                          <m:t>𝐶</m:t>
                        </m:r>
                      </m:sub>
                    </m:sSub>
                    <m:r>
                      <a:rPr lang="en-US" i="1" dirty="0">
                        <a:latin typeface="Cambria Math" panose="02040503050406030204" pitchFamily="18" charset="0"/>
                      </a:rPr>
                      <m:t> </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𝑛</m:t>
                        </m:r>
                      </m:e>
                      <m:sub>
                        <m:r>
                          <a:rPr lang="en-US" b="0" i="1" dirty="0" smtClean="0">
                            <a:latin typeface="Cambria Math" panose="02040503050406030204" pitchFamily="18" charset="0"/>
                          </a:rPr>
                          <m:t>𝑇</m:t>
                        </m:r>
                      </m:sub>
                    </m:sSub>
                    <m:r>
                      <a:rPr lang="en-US" i="1" dirty="0">
                        <a:latin typeface="Cambria Math" panose="02040503050406030204" pitchFamily="18" charset="0"/>
                      </a:rPr>
                      <m:t> </m:t>
                    </m:r>
                  </m:oMath>
                </a14:m>
                <a:endParaRPr lang="en-US" dirty="0"/>
              </a:p>
              <a:p>
                <a14:m>
                  <m:oMath xmlns:m="http://schemas.openxmlformats.org/officeDocument/2006/math">
                    <m:r>
                      <a:rPr lang="el-GR" i="1" dirty="0" smtClean="0">
                        <a:latin typeface="Cambria Math" panose="02040503050406030204" pitchFamily="18" charset="0"/>
                      </a:rPr>
                      <m:t>𝜁</m:t>
                    </m:r>
                    <m:r>
                      <a:rPr lang="en-US" i="1" dirty="0" smtClean="0">
                        <a:latin typeface="Cambria Math" panose="02040503050406030204" pitchFamily="18" charset="0"/>
                      </a:rPr>
                      <m:t> </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b="0" i="1" dirty="0" smtClean="0">
                            <a:latin typeface="Cambria Math" panose="02040503050406030204" pitchFamily="18" charset="0"/>
                          </a:rPr>
                          <m:t>−</m:t>
                        </m:r>
                        <m:r>
                          <a:rPr lang="en-US" i="1" dirty="0">
                            <a:latin typeface="Cambria Math" panose="02040503050406030204" pitchFamily="18" charset="0"/>
                          </a:rPr>
                          <m:t>𝑞</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𝑝</m:t>
                        </m:r>
                      </m:e>
                      <m:sub>
                        <m:r>
                          <a:rPr lang="en-US" i="1" dirty="0" err="1">
                            <a:latin typeface="Cambria Math" panose="02040503050406030204" pitchFamily="18" charset="0"/>
                          </a:rPr>
                          <m:t>𝑇</m:t>
                        </m:r>
                      </m:sub>
                    </m:sSub>
                    <m:r>
                      <a:rPr lang="en-US" i="1" dirty="0">
                        <a:latin typeface="Cambria Math" panose="02040503050406030204" pitchFamily="18" charset="0"/>
                      </a:rPr>
                      <m:t> + </m:t>
                    </m:r>
                    <m:r>
                      <a:rPr lang="en-US" i="1" dirty="0" err="1">
                        <a:latin typeface="Cambria Math" panose="02040503050406030204" pitchFamily="18" charset="0"/>
                      </a:rPr>
                      <m:t>𝑞</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𝑝</m:t>
                        </m:r>
                      </m:e>
                      <m:sub>
                        <m:r>
                          <a:rPr lang="en-US" i="1" dirty="0" err="1">
                            <a:latin typeface="Cambria Math" panose="02040503050406030204" pitchFamily="18" charset="0"/>
                          </a:rPr>
                          <m:t>𝐶</m:t>
                        </m:r>
                      </m:sub>
                    </m:sSub>
                  </m:oMath>
                </a14:m>
                <a:r>
                  <a:rPr lang="en-US" dirty="0"/>
                  <a:t> = overall risk</a:t>
                </a:r>
              </a:p>
              <a:p>
                <a:r>
                  <a:rPr lang="en-US" dirty="0"/>
                  <a:t>Test level – false positive rate</a:t>
                </a:r>
              </a:p>
              <a:p>
                <a:endParaRPr lang="en-US" dirty="0"/>
              </a:p>
              <a:p>
                <a:pPr marL="0" indent="0">
                  <a:buNone/>
                </a:pPr>
                <a:r>
                  <a:rPr lang="en-US" dirty="0"/>
                  <a:t>* In this simulation </a:t>
                </a:r>
                <a:r>
                  <a:rPr lang="el-GR" dirty="0">
                    <a:latin typeface="AdvTTd3e3db0f+03"/>
                  </a:rPr>
                  <a:t>Δ</a:t>
                </a:r>
                <a:r>
                  <a:rPr lang="el-GR" dirty="0">
                    <a:latin typeface="AdvTTd3e3db0f"/>
                  </a:rPr>
                  <a:t>= 0.1</a:t>
                </a:r>
                <a:r>
                  <a:rPr lang="en-US" dirty="0">
                    <a:latin typeface="AdvTTd3e3db0f"/>
                  </a:rPr>
                  <a:t> </a:t>
                </a:r>
                <a:endParaRPr lang="he-IL" sz="6600" dirty="0"/>
              </a:p>
              <a:p>
                <a:endParaRPr lang="he-IL" dirty="0"/>
              </a:p>
            </p:txBody>
          </p:sp>
        </mc:Choice>
        <mc:Fallback xmlns="">
          <p:sp>
            <p:nvSpPr>
              <p:cNvPr id="3" name="Content Placeholder 2">
                <a:extLst>
                  <a:ext uri="{FF2B5EF4-FFF2-40B4-BE49-F238E27FC236}">
                    <a16:creationId xmlns:a16="http://schemas.microsoft.com/office/drawing/2014/main" id="{47B1EF2A-465B-4009-92DB-6D4ADEA79450}"/>
                  </a:ext>
                </a:extLst>
              </p:cNvPr>
              <p:cNvSpPr>
                <a:spLocks noGrp="1" noRot="1" noChangeAspect="1" noMove="1" noResize="1" noEditPoints="1" noAdjustHandles="1" noChangeArrowheads="1" noChangeShapeType="1" noTextEdit="1"/>
              </p:cNvSpPr>
              <p:nvPr>
                <p:ph idx="1"/>
              </p:nvPr>
            </p:nvSpPr>
            <p:spPr>
              <a:blipFill>
                <a:blip r:embed="rId2"/>
                <a:stretch>
                  <a:fillRect l="-1043" t="-3501"/>
                </a:stretch>
              </a:blipFill>
            </p:spPr>
            <p:txBody>
              <a:bodyPr/>
              <a:lstStyle/>
              <a:p>
                <a:r>
                  <a:rPr lang="he-IL">
                    <a:noFill/>
                  </a:rPr>
                  <a:t> </a:t>
                </a:r>
              </a:p>
            </p:txBody>
          </p:sp>
        </mc:Fallback>
      </mc:AlternateContent>
    </p:spTree>
    <p:extLst>
      <p:ext uri="{BB962C8B-B14F-4D97-AF65-F5344CB8AC3E}">
        <p14:creationId xmlns:p14="http://schemas.microsoft.com/office/powerpoint/2010/main" val="42673126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8970213-FCF3-49DA-A37A-C5DAE7F1CD6A}"/>
                  </a:ext>
                </a:extLst>
              </p:cNvPr>
              <p:cNvSpPr>
                <a:spLocks noGrp="1"/>
              </p:cNvSpPr>
              <p:nvPr>
                <p:ph type="title"/>
              </p:nvPr>
            </p:nvSpPr>
            <p:spPr/>
            <p:txBody>
              <a:bodyPr/>
              <a:lstStyle/>
              <a:p>
                <a:r>
                  <a:rPr lang="en-US" dirty="0"/>
                  <a:t>How </a:t>
                </a:r>
                <a14:m>
                  <m:oMath xmlns:m="http://schemas.openxmlformats.org/officeDocument/2006/math">
                    <m:r>
                      <a:rPr lang="el-GR" i="1" dirty="0">
                        <a:latin typeface="Cambria Math" panose="02040503050406030204" pitchFamily="18" charset="0"/>
                      </a:rPr>
                      <m:t>𝜁</m:t>
                    </m:r>
                    <m:r>
                      <a:rPr lang="en-US" b="0" i="1" dirty="0" smtClean="0">
                        <a:latin typeface="Cambria Math" panose="02040503050406030204" pitchFamily="18" charset="0"/>
                      </a:rPr>
                      <m:t> </m:t>
                    </m:r>
                  </m:oMath>
                </a14:m>
                <a:r>
                  <a:rPr lang="en-US" dirty="0"/>
                  <a:t>looks? </a:t>
                </a:r>
                <a:endParaRPr lang="he-IL" dirty="0"/>
              </a:p>
            </p:txBody>
          </p:sp>
        </mc:Choice>
        <mc:Fallback xmlns="">
          <p:sp>
            <p:nvSpPr>
              <p:cNvPr id="2" name="Title 1">
                <a:extLst>
                  <a:ext uri="{FF2B5EF4-FFF2-40B4-BE49-F238E27FC236}">
                    <a16:creationId xmlns:a16="http://schemas.microsoft.com/office/drawing/2014/main" id="{C8970213-FCF3-49DA-A37A-C5DAE7F1CD6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D6AA07-D049-48DE-837F-5AFD1AEED13A}"/>
                  </a:ext>
                </a:extLst>
              </p:cNvPr>
              <p:cNvSpPr>
                <a:spLocks noGrp="1"/>
              </p:cNvSpPr>
              <p:nvPr>
                <p:ph idx="1"/>
              </p:nvPr>
            </p:nvSpPr>
            <p:spPr/>
            <p:txBody>
              <a:bodyPr/>
              <a:lstStyle/>
              <a:p>
                <a14:m>
                  <m:oMath xmlns:m="http://schemas.openxmlformats.org/officeDocument/2006/math">
                    <m:r>
                      <a:rPr lang="el-GR" i="1" dirty="0">
                        <a:latin typeface="Cambria Math" panose="02040503050406030204" pitchFamily="18" charset="0"/>
                      </a:rPr>
                      <m:t>𝜁</m:t>
                    </m:r>
                    <m:r>
                      <a:rPr lang="en-US" i="1" dirty="0">
                        <a:latin typeface="Cambria Math" panose="02040503050406030204" pitchFamily="18" charset="0"/>
                      </a:rPr>
                      <m:t> = </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𝑞</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𝑝</m:t>
                        </m:r>
                      </m:e>
                      <m:sub>
                        <m:r>
                          <a:rPr lang="en-US" i="1" dirty="0" err="1">
                            <a:latin typeface="Cambria Math" panose="02040503050406030204" pitchFamily="18" charset="0"/>
                          </a:rPr>
                          <m:t>𝑇</m:t>
                        </m:r>
                      </m:sub>
                    </m:sSub>
                    <m:r>
                      <a:rPr lang="en-US" i="1" dirty="0">
                        <a:latin typeface="Cambria Math" panose="02040503050406030204" pitchFamily="18" charset="0"/>
                      </a:rPr>
                      <m:t> + </m:t>
                    </m:r>
                    <m:r>
                      <a:rPr lang="en-US" i="1" dirty="0" err="1">
                        <a:latin typeface="Cambria Math" panose="02040503050406030204" pitchFamily="18" charset="0"/>
                      </a:rPr>
                      <m:t>𝑞</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𝑝</m:t>
                        </m:r>
                      </m:e>
                      <m:sub>
                        <m:r>
                          <a:rPr lang="en-US" i="1" dirty="0" err="1">
                            <a:latin typeface="Cambria Math" panose="02040503050406030204" pitchFamily="18" charset="0"/>
                          </a:rPr>
                          <m:t>𝐶</m:t>
                        </m:r>
                      </m:sub>
                    </m:sSub>
                  </m:oMath>
                </a14:m>
                <a:r>
                  <a:rPr lang="en-US" dirty="0"/>
                  <a:t> = overall risk</a:t>
                </a:r>
              </a:p>
              <a:p>
                <a:endParaRPr lang="he-IL" dirty="0"/>
              </a:p>
            </p:txBody>
          </p:sp>
        </mc:Choice>
        <mc:Fallback xmlns="">
          <p:sp>
            <p:nvSpPr>
              <p:cNvPr id="3" name="Content Placeholder 2">
                <a:extLst>
                  <a:ext uri="{FF2B5EF4-FFF2-40B4-BE49-F238E27FC236}">
                    <a16:creationId xmlns:a16="http://schemas.microsoft.com/office/drawing/2014/main" id="{E8D6AA07-D049-48DE-837F-5AFD1AEED13A}"/>
                  </a:ext>
                </a:extLst>
              </p:cNvPr>
              <p:cNvSpPr>
                <a:spLocks noGrp="1" noRot="1" noChangeAspect="1" noMove="1" noResize="1" noEditPoints="1" noAdjustHandles="1" noChangeArrowheads="1" noChangeShapeType="1" noTextEdit="1"/>
              </p:cNvSpPr>
              <p:nvPr>
                <p:ph idx="1"/>
              </p:nvPr>
            </p:nvSpPr>
            <p:spPr>
              <a:blipFill>
                <a:blip r:embed="rId3"/>
                <a:stretch>
                  <a:fillRect t="-2241"/>
                </a:stretch>
              </a:blipFill>
            </p:spPr>
            <p:txBody>
              <a:bodyPr/>
              <a:lstStyle/>
              <a:p>
                <a:r>
                  <a:rPr lang="he-IL">
                    <a:noFill/>
                  </a:rPr>
                  <a:t> </a:t>
                </a:r>
              </a:p>
            </p:txBody>
          </p:sp>
        </mc:Fallback>
      </mc:AlternateContent>
    </p:spTree>
    <p:extLst>
      <p:ext uri="{BB962C8B-B14F-4D97-AF65-F5344CB8AC3E}">
        <p14:creationId xmlns:p14="http://schemas.microsoft.com/office/powerpoint/2010/main" val="1120171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9739-86D6-4026-B90F-4CA18274554D}"/>
              </a:ext>
            </a:extLst>
          </p:cNvPr>
          <p:cNvSpPr>
            <a:spLocks noGrp="1"/>
          </p:cNvSpPr>
          <p:nvPr>
            <p:ph type="title"/>
          </p:nvPr>
        </p:nvSpPr>
        <p:spPr>
          <a:xfrm>
            <a:off x="828575" y="5309693"/>
            <a:ext cx="3069657" cy="542465"/>
          </a:xfrm>
        </p:spPr>
        <p:txBody>
          <a:bodyPr>
            <a:normAutofit/>
          </a:bodyPr>
          <a:lstStyle/>
          <a:p>
            <a:r>
              <a:rPr lang="en-US" sz="2400" dirty="0"/>
              <a:t>gamma, balanced arms</a:t>
            </a:r>
            <a:endParaRPr lang="he-IL" sz="2400" dirty="0"/>
          </a:p>
        </p:txBody>
      </p:sp>
      <p:pic>
        <p:nvPicPr>
          <p:cNvPr id="4" name="Content Placeholder 3">
            <a:extLst>
              <a:ext uri="{FF2B5EF4-FFF2-40B4-BE49-F238E27FC236}">
                <a16:creationId xmlns:a16="http://schemas.microsoft.com/office/drawing/2014/main" id="{DABFBD16-E160-465F-9F24-F52525486608}"/>
              </a:ext>
            </a:extLst>
          </p:cNvPr>
          <p:cNvPicPr>
            <a:picLocks noGrp="1" noChangeAspect="1"/>
          </p:cNvPicPr>
          <p:nvPr>
            <p:ph idx="1"/>
          </p:nvPr>
        </p:nvPicPr>
        <p:blipFill>
          <a:blip r:embed="rId3"/>
          <a:stretch>
            <a:fillRect/>
          </a:stretch>
        </p:blipFill>
        <p:spPr>
          <a:xfrm>
            <a:off x="1" y="1195944"/>
            <a:ext cx="12072348" cy="3849761"/>
          </a:xfrm>
          <a:prstGeom prst="rect">
            <a:avLst/>
          </a:prstGeom>
        </p:spPr>
      </p:pic>
      <p:sp>
        <p:nvSpPr>
          <p:cNvPr id="5" name="Rectangle 4">
            <a:extLst>
              <a:ext uri="{FF2B5EF4-FFF2-40B4-BE49-F238E27FC236}">
                <a16:creationId xmlns:a16="http://schemas.microsoft.com/office/drawing/2014/main" id="{62D11EFA-2B47-4750-8B69-9FB7B23DF247}"/>
              </a:ext>
            </a:extLst>
          </p:cNvPr>
          <p:cNvSpPr/>
          <p:nvPr/>
        </p:nvSpPr>
        <p:spPr>
          <a:xfrm>
            <a:off x="476853" y="5505649"/>
            <a:ext cx="250257" cy="2406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itle 1">
            <a:extLst>
              <a:ext uri="{FF2B5EF4-FFF2-40B4-BE49-F238E27FC236}">
                <a16:creationId xmlns:a16="http://schemas.microsoft.com/office/drawing/2014/main" id="{8658D990-589B-4B14-B5B3-9A68EAEEF5C5}"/>
              </a:ext>
            </a:extLst>
          </p:cNvPr>
          <p:cNvSpPr txBox="1">
            <a:spLocks/>
          </p:cNvSpPr>
          <p:nvPr/>
        </p:nvSpPr>
        <p:spPr>
          <a:xfrm>
            <a:off x="828574" y="5746281"/>
            <a:ext cx="3541295"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gamma, unbalanced arms</a:t>
            </a:r>
            <a:endParaRPr lang="he-IL" sz="2400" dirty="0"/>
          </a:p>
        </p:txBody>
      </p:sp>
      <p:sp>
        <p:nvSpPr>
          <p:cNvPr id="9" name="Title 1">
            <a:extLst>
              <a:ext uri="{FF2B5EF4-FFF2-40B4-BE49-F238E27FC236}">
                <a16:creationId xmlns:a16="http://schemas.microsoft.com/office/drawing/2014/main" id="{F520CA06-8B39-4686-A0F4-03CB901DDEC4}"/>
              </a:ext>
            </a:extLst>
          </p:cNvPr>
          <p:cNvSpPr txBox="1">
            <a:spLocks/>
          </p:cNvSpPr>
          <p:nvPr/>
        </p:nvSpPr>
        <p:spPr>
          <a:xfrm>
            <a:off x="395437" y="5906116"/>
            <a:ext cx="409075" cy="5424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t>
            </a:r>
            <a:endParaRPr lang="he-IL" sz="4000" dirty="0"/>
          </a:p>
        </p:txBody>
      </p:sp>
      <p:sp>
        <p:nvSpPr>
          <p:cNvPr id="10" name="Oval 9">
            <a:extLst>
              <a:ext uri="{FF2B5EF4-FFF2-40B4-BE49-F238E27FC236}">
                <a16:creationId xmlns:a16="http://schemas.microsoft.com/office/drawing/2014/main" id="{E2B50ED3-3F6C-4753-8C49-72AB7AF6D9DD}"/>
              </a:ext>
            </a:extLst>
          </p:cNvPr>
          <p:cNvSpPr/>
          <p:nvPr/>
        </p:nvSpPr>
        <p:spPr>
          <a:xfrm>
            <a:off x="4706753" y="5457524"/>
            <a:ext cx="250257" cy="2406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1" name="Title 1">
            <a:extLst>
              <a:ext uri="{FF2B5EF4-FFF2-40B4-BE49-F238E27FC236}">
                <a16:creationId xmlns:a16="http://schemas.microsoft.com/office/drawing/2014/main" id="{DFD53CA9-3732-4639-BE97-0C7D2C24D69E}"/>
              </a:ext>
            </a:extLst>
          </p:cNvPr>
          <p:cNvSpPr txBox="1">
            <a:spLocks/>
          </p:cNvSpPr>
          <p:nvPr/>
        </p:nvSpPr>
        <p:spPr>
          <a:xfrm>
            <a:off x="5071713" y="5220565"/>
            <a:ext cx="3541294"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balanced arms</a:t>
            </a:r>
            <a:endParaRPr lang="he-IL" sz="2400" dirty="0"/>
          </a:p>
        </p:txBody>
      </p:sp>
      <p:sp>
        <p:nvSpPr>
          <p:cNvPr id="12" name="Oval 11">
            <a:extLst>
              <a:ext uri="{FF2B5EF4-FFF2-40B4-BE49-F238E27FC236}">
                <a16:creationId xmlns:a16="http://schemas.microsoft.com/office/drawing/2014/main" id="{27DAAFF2-759A-422E-940C-8B82DB778032}"/>
              </a:ext>
            </a:extLst>
          </p:cNvPr>
          <p:cNvSpPr/>
          <p:nvPr/>
        </p:nvSpPr>
        <p:spPr>
          <a:xfrm>
            <a:off x="4706753" y="5903031"/>
            <a:ext cx="250257" cy="240632"/>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3" name="Title 1">
            <a:extLst>
              <a:ext uri="{FF2B5EF4-FFF2-40B4-BE49-F238E27FC236}">
                <a16:creationId xmlns:a16="http://schemas.microsoft.com/office/drawing/2014/main" id="{5C6A7AA4-3C3E-47AF-B4B5-AC72D7ED09B4}"/>
              </a:ext>
            </a:extLst>
          </p:cNvPr>
          <p:cNvSpPr txBox="1">
            <a:spLocks/>
          </p:cNvSpPr>
          <p:nvPr/>
        </p:nvSpPr>
        <p:spPr>
          <a:xfrm>
            <a:off x="5071712" y="5666072"/>
            <a:ext cx="4024161"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unbalanced arms</a:t>
            </a:r>
            <a:endParaRPr lang="he-IL" sz="2400" dirty="0"/>
          </a:p>
        </p:txBody>
      </p:sp>
    </p:spTree>
    <p:extLst>
      <p:ext uri="{BB962C8B-B14F-4D97-AF65-F5344CB8AC3E}">
        <p14:creationId xmlns:p14="http://schemas.microsoft.com/office/powerpoint/2010/main" val="33063587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62D42C-7693-40BA-95EF-8F1FEFE2BD97}"/>
              </a:ext>
            </a:extLst>
          </p:cNvPr>
          <p:cNvPicPr>
            <a:picLocks noChangeAspect="1"/>
          </p:cNvPicPr>
          <p:nvPr/>
        </p:nvPicPr>
        <p:blipFill>
          <a:blip r:embed="rId2"/>
          <a:stretch>
            <a:fillRect/>
          </a:stretch>
        </p:blipFill>
        <p:spPr>
          <a:xfrm>
            <a:off x="0" y="1150686"/>
            <a:ext cx="12192000" cy="3921362"/>
          </a:xfrm>
          <a:prstGeom prst="rect">
            <a:avLst/>
          </a:prstGeom>
        </p:spPr>
      </p:pic>
      <p:sp>
        <p:nvSpPr>
          <p:cNvPr id="5" name="Title 1">
            <a:extLst>
              <a:ext uri="{FF2B5EF4-FFF2-40B4-BE49-F238E27FC236}">
                <a16:creationId xmlns:a16="http://schemas.microsoft.com/office/drawing/2014/main" id="{7224A6D8-3390-4916-9791-8E5DBEA258B5}"/>
              </a:ext>
            </a:extLst>
          </p:cNvPr>
          <p:cNvSpPr txBox="1">
            <a:spLocks/>
          </p:cNvSpPr>
          <p:nvPr/>
        </p:nvSpPr>
        <p:spPr>
          <a:xfrm>
            <a:off x="828575" y="5309693"/>
            <a:ext cx="3069657"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gamma, balanced arms</a:t>
            </a:r>
            <a:endParaRPr lang="he-IL" sz="2400" dirty="0"/>
          </a:p>
        </p:txBody>
      </p:sp>
      <p:sp>
        <p:nvSpPr>
          <p:cNvPr id="6" name="Rectangle 5">
            <a:extLst>
              <a:ext uri="{FF2B5EF4-FFF2-40B4-BE49-F238E27FC236}">
                <a16:creationId xmlns:a16="http://schemas.microsoft.com/office/drawing/2014/main" id="{BF0229AE-D1D6-4A42-B012-AB3990C7B80A}"/>
              </a:ext>
            </a:extLst>
          </p:cNvPr>
          <p:cNvSpPr/>
          <p:nvPr/>
        </p:nvSpPr>
        <p:spPr>
          <a:xfrm>
            <a:off x="476853" y="5505649"/>
            <a:ext cx="250257" cy="2406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itle 1">
            <a:extLst>
              <a:ext uri="{FF2B5EF4-FFF2-40B4-BE49-F238E27FC236}">
                <a16:creationId xmlns:a16="http://schemas.microsoft.com/office/drawing/2014/main" id="{AE50FDEB-9C5F-4699-8E1E-F1B40243FA23}"/>
              </a:ext>
            </a:extLst>
          </p:cNvPr>
          <p:cNvSpPr txBox="1">
            <a:spLocks/>
          </p:cNvSpPr>
          <p:nvPr/>
        </p:nvSpPr>
        <p:spPr>
          <a:xfrm>
            <a:off x="828574" y="5746281"/>
            <a:ext cx="3541295"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gamma, unbalanced arms</a:t>
            </a:r>
            <a:endParaRPr lang="he-IL" sz="2400" dirty="0"/>
          </a:p>
        </p:txBody>
      </p:sp>
      <p:sp>
        <p:nvSpPr>
          <p:cNvPr id="8" name="Title 1">
            <a:extLst>
              <a:ext uri="{FF2B5EF4-FFF2-40B4-BE49-F238E27FC236}">
                <a16:creationId xmlns:a16="http://schemas.microsoft.com/office/drawing/2014/main" id="{EF52AB67-DDAD-490E-835D-0301918453BA}"/>
              </a:ext>
            </a:extLst>
          </p:cNvPr>
          <p:cNvSpPr txBox="1">
            <a:spLocks/>
          </p:cNvSpPr>
          <p:nvPr/>
        </p:nvSpPr>
        <p:spPr>
          <a:xfrm>
            <a:off x="395437" y="5906116"/>
            <a:ext cx="409075" cy="5424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t>
            </a:r>
            <a:endParaRPr lang="he-IL" sz="4000" dirty="0"/>
          </a:p>
        </p:txBody>
      </p:sp>
      <p:sp>
        <p:nvSpPr>
          <p:cNvPr id="9" name="Oval 8">
            <a:extLst>
              <a:ext uri="{FF2B5EF4-FFF2-40B4-BE49-F238E27FC236}">
                <a16:creationId xmlns:a16="http://schemas.microsoft.com/office/drawing/2014/main" id="{E6AFC142-FA20-4560-9981-E78658DF03B8}"/>
              </a:ext>
            </a:extLst>
          </p:cNvPr>
          <p:cNvSpPr/>
          <p:nvPr/>
        </p:nvSpPr>
        <p:spPr>
          <a:xfrm>
            <a:off x="4706753" y="5457524"/>
            <a:ext cx="250257" cy="2406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0" name="Title 1">
            <a:extLst>
              <a:ext uri="{FF2B5EF4-FFF2-40B4-BE49-F238E27FC236}">
                <a16:creationId xmlns:a16="http://schemas.microsoft.com/office/drawing/2014/main" id="{FD58E594-66A1-4F12-BCCC-21B6EDE8B99E}"/>
              </a:ext>
            </a:extLst>
          </p:cNvPr>
          <p:cNvSpPr txBox="1">
            <a:spLocks/>
          </p:cNvSpPr>
          <p:nvPr/>
        </p:nvSpPr>
        <p:spPr>
          <a:xfrm>
            <a:off x="5071713" y="5220565"/>
            <a:ext cx="3541294"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balanced arms</a:t>
            </a:r>
            <a:endParaRPr lang="he-IL" sz="2400" dirty="0"/>
          </a:p>
        </p:txBody>
      </p:sp>
      <p:sp>
        <p:nvSpPr>
          <p:cNvPr id="11" name="Oval 10">
            <a:extLst>
              <a:ext uri="{FF2B5EF4-FFF2-40B4-BE49-F238E27FC236}">
                <a16:creationId xmlns:a16="http://schemas.microsoft.com/office/drawing/2014/main" id="{B7834783-FAC7-4462-BCE2-2045E2B3DAA7}"/>
              </a:ext>
            </a:extLst>
          </p:cNvPr>
          <p:cNvSpPr/>
          <p:nvPr/>
        </p:nvSpPr>
        <p:spPr>
          <a:xfrm>
            <a:off x="4706753" y="5903031"/>
            <a:ext cx="250257" cy="240632"/>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2" name="Title 1">
            <a:extLst>
              <a:ext uri="{FF2B5EF4-FFF2-40B4-BE49-F238E27FC236}">
                <a16:creationId xmlns:a16="http://schemas.microsoft.com/office/drawing/2014/main" id="{E38D7992-30F5-4526-9EAF-60D7105A4E33}"/>
              </a:ext>
            </a:extLst>
          </p:cNvPr>
          <p:cNvSpPr txBox="1">
            <a:spLocks/>
          </p:cNvSpPr>
          <p:nvPr/>
        </p:nvSpPr>
        <p:spPr>
          <a:xfrm>
            <a:off x="5071712" y="5666072"/>
            <a:ext cx="4024161"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unbalanced arms</a:t>
            </a:r>
            <a:endParaRPr lang="he-IL" sz="2400" dirty="0"/>
          </a:p>
        </p:txBody>
      </p:sp>
    </p:spTree>
    <p:extLst>
      <p:ext uri="{BB962C8B-B14F-4D97-AF65-F5344CB8AC3E}">
        <p14:creationId xmlns:p14="http://schemas.microsoft.com/office/powerpoint/2010/main" val="251026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94B0DE-DD31-48B2-B968-0A58BE66C8E9}"/>
              </a:ext>
            </a:extLst>
          </p:cNvPr>
          <p:cNvPicPr>
            <a:picLocks noChangeAspect="1"/>
          </p:cNvPicPr>
          <p:nvPr/>
        </p:nvPicPr>
        <p:blipFill>
          <a:blip r:embed="rId2"/>
          <a:stretch>
            <a:fillRect/>
          </a:stretch>
        </p:blipFill>
        <p:spPr>
          <a:xfrm>
            <a:off x="0" y="1050189"/>
            <a:ext cx="12192000" cy="3795093"/>
          </a:xfrm>
          <a:prstGeom prst="rect">
            <a:avLst/>
          </a:prstGeom>
        </p:spPr>
      </p:pic>
      <p:sp>
        <p:nvSpPr>
          <p:cNvPr id="5" name="Title 1">
            <a:extLst>
              <a:ext uri="{FF2B5EF4-FFF2-40B4-BE49-F238E27FC236}">
                <a16:creationId xmlns:a16="http://schemas.microsoft.com/office/drawing/2014/main" id="{4BC2BC2E-02BC-4076-91C9-0AE22121BB6D}"/>
              </a:ext>
            </a:extLst>
          </p:cNvPr>
          <p:cNvSpPr txBox="1">
            <a:spLocks/>
          </p:cNvSpPr>
          <p:nvPr/>
        </p:nvSpPr>
        <p:spPr>
          <a:xfrm>
            <a:off x="828575" y="5309693"/>
            <a:ext cx="3069657"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gamma, balanced arms</a:t>
            </a:r>
            <a:endParaRPr lang="he-IL" sz="2400" dirty="0"/>
          </a:p>
        </p:txBody>
      </p:sp>
      <p:sp>
        <p:nvSpPr>
          <p:cNvPr id="6" name="Rectangle 5">
            <a:extLst>
              <a:ext uri="{FF2B5EF4-FFF2-40B4-BE49-F238E27FC236}">
                <a16:creationId xmlns:a16="http://schemas.microsoft.com/office/drawing/2014/main" id="{B01F0680-CD20-4A64-84D2-8B334657433C}"/>
              </a:ext>
            </a:extLst>
          </p:cNvPr>
          <p:cNvSpPr/>
          <p:nvPr/>
        </p:nvSpPr>
        <p:spPr>
          <a:xfrm>
            <a:off x="476853" y="5505649"/>
            <a:ext cx="250257" cy="2406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itle 1">
            <a:extLst>
              <a:ext uri="{FF2B5EF4-FFF2-40B4-BE49-F238E27FC236}">
                <a16:creationId xmlns:a16="http://schemas.microsoft.com/office/drawing/2014/main" id="{1E6C42DA-3670-4783-AFE8-3DF5DFA82527}"/>
              </a:ext>
            </a:extLst>
          </p:cNvPr>
          <p:cNvSpPr txBox="1">
            <a:spLocks/>
          </p:cNvSpPr>
          <p:nvPr/>
        </p:nvSpPr>
        <p:spPr>
          <a:xfrm>
            <a:off x="828574" y="5746281"/>
            <a:ext cx="3541295" cy="5424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gamma, unbalanced arms</a:t>
            </a:r>
            <a:endParaRPr lang="he-IL" sz="2400" dirty="0"/>
          </a:p>
        </p:txBody>
      </p:sp>
      <p:sp>
        <p:nvSpPr>
          <p:cNvPr id="8" name="Title 1">
            <a:extLst>
              <a:ext uri="{FF2B5EF4-FFF2-40B4-BE49-F238E27FC236}">
                <a16:creationId xmlns:a16="http://schemas.microsoft.com/office/drawing/2014/main" id="{9B6C3614-BBB7-4056-AA9F-391714CC6FFA}"/>
              </a:ext>
            </a:extLst>
          </p:cNvPr>
          <p:cNvSpPr txBox="1">
            <a:spLocks/>
          </p:cNvSpPr>
          <p:nvPr/>
        </p:nvSpPr>
        <p:spPr>
          <a:xfrm>
            <a:off x="395437" y="5906116"/>
            <a:ext cx="409075" cy="54246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t>
            </a:r>
            <a:endParaRPr lang="he-IL" sz="4000" dirty="0"/>
          </a:p>
        </p:txBody>
      </p:sp>
      <p:sp>
        <p:nvSpPr>
          <p:cNvPr id="9" name="Oval 8">
            <a:extLst>
              <a:ext uri="{FF2B5EF4-FFF2-40B4-BE49-F238E27FC236}">
                <a16:creationId xmlns:a16="http://schemas.microsoft.com/office/drawing/2014/main" id="{6D0CE98E-E03C-4591-BB10-6D7B693AAB5A}"/>
              </a:ext>
            </a:extLst>
          </p:cNvPr>
          <p:cNvSpPr/>
          <p:nvPr/>
        </p:nvSpPr>
        <p:spPr>
          <a:xfrm>
            <a:off x="4706753" y="5457524"/>
            <a:ext cx="250257" cy="2406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0" name="Title 1">
            <a:extLst>
              <a:ext uri="{FF2B5EF4-FFF2-40B4-BE49-F238E27FC236}">
                <a16:creationId xmlns:a16="http://schemas.microsoft.com/office/drawing/2014/main" id="{FB2E930F-5C22-48F8-8A03-013FB071A54F}"/>
              </a:ext>
            </a:extLst>
          </p:cNvPr>
          <p:cNvSpPr txBox="1">
            <a:spLocks/>
          </p:cNvSpPr>
          <p:nvPr/>
        </p:nvSpPr>
        <p:spPr>
          <a:xfrm>
            <a:off x="5071713" y="5220565"/>
            <a:ext cx="3541294"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balanced arms</a:t>
            </a:r>
            <a:endParaRPr lang="he-IL" sz="2400" dirty="0"/>
          </a:p>
        </p:txBody>
      </p:sp>
      <p:sp>
        <p:nvSpPr>
          <p:cNvPr id="11" name="Oval 10">
            <a:extLst>
              <a:ext uri="{FF2B5EF4-FFF2-40B4-BE49-F238E27FC236}">
                <a16:creationId xmlns:a16="http://schemas.microsoft.com/office/drawing/2014/main" id="{2A2ECB0C-5260-4F4C-8CBE-3CB4FC8EFFD5}"/>
              </a:ext>
            </a:extLst>
          </p:cNvPr>
          <p:cNvSpPr/>
          <p:nvPr/>
        </p:nvSpPr>
        <p:spPr>
          <a:xfrm>
            <a:off x="4706753" y="5903031"/>
            <a:ext cx="250257" cy="240632"/>
          </a:xfrm>
          <a:prstGeom prst="ellipse">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12" name="Title 1">
            <a:extLst>
              <a:ext uri="{FF2B5EF4-FFF2-40B4-BE49-F238E27FC236}">
                <a16:creationId xmlns:a16="http://schemas.microsoft.com/office/drawing/2014/main" id="{D3BD2FB1-ED38-4FFC-BD8E-A91C45110A37}"/>
              </a:ext>
            </a:extLst>
          </p:cNvPr>
          <p:cNvSpPr txBox="1">
            <a:spLocks/>
          </p:cNvSpPr>
          <p:nvPr/>
        </p:nvSpPr>
        <p:spPr>
          <a:xfrm>
            <a:off x="5071712" y="5666072"/>
            <a:ext cx="4024161" cy="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chi-square, unbalanced arms</a:t>
            </a:r>
            <a:endParaRPr lang="he-IL" sz="2400" dirty="0"/>
          </a:p>
        </p:txBody>
      </p:sp>
    </p:spTree>
    <p:extLst>
      <p:ext uri="{BB962C8B-B14F-4D97-AF65-F5344CB8AC3E}">
        <p14:creationId xmlns:p14="http://schemas.microsoft.com/office/powerpoint/2010/main" val="1846387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6047</Words>
  <Application>Microsoft Office PowerPoint</Application>
  <PresentationFormat>Widescreen</PresentationFormat>
  <Paragraphs>922</Paragraphs>
  <Slides>124</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124</vt:i4>
      </vt:variant>
    </vt:vector>
  </HeadingPairs>
  <TitlesOfParts>
    <vt:vector size="135" baseType="lpstr">
      <vt:lpstr>AdvTTd3e3db0f</vt:lpstr>
      <vt:lpstr>AdvTTd3e3db0f+03</vt:lpstr>
      <vt:lpstr>Arial</vt:lpstr>
      <vt:lpstr>Calibri</vt:lpstr>
      <vt:lpstr>Calibri Light</vt:lpstr>
      <vt:lpstr>Cambria Math</vt:lpstr>
      <vt:lpstr>David</vt:lpstr>
      <vt:lpstr>Times New Roman</vt:lpstr>
      <vt:lpstr>Wingdings</vt:lpstr>
      <vt:lpstr>Office Theme</vt:lpstr>
      <vt:lpstr>1_Office Theme</vt:lpstr>
      <vt:lpstr>David C Hoaglin</vt:lpstr>
      <vt:lpstr>Table of contents</vt:lpstr>
      <vt:lpstr>Previously on “meta-analysis”- the statistics seminar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of contents</vt:lpstr>
      <vt:lpstr>Cochran’s Q by William G. Cochran   </vt:lpstr>
      <vt:lpstr>Hoaglin, on the motivation for the paper</vt:lpstr>
      <vt:lpstr>Cochran’s 1954 paper</vt:lpstr>
      <vt:lpstr>Cochran’s 1954 paper</vt:lpstr>
      <vt:lpstr>Cochran’s 1954 paper</vt:lpstr>
      <vt:lpstr>Cochran’s 1954 paper</vt:lpstr>
      <vt:lpstr>Cochran’s 1954 paper</vt:lpstr>
      <vt:lpstr>Table of contents</vt:lpstr>
      <vt:lpstr>Why is Q such a big deal?</vt:lpstr>
      <vt:lpstr>Uses of Q in Meta Analysis</vt:lpstr>
      <vt:lpstr>PowerPoint Presentation</vt:lpstr>
      <vt:lpstr>Lets trace Q’s influence on meta-analysis results</vt:lpstr>
      <vt:lpstr>PowerPoint Presentation</vt:lpstr>
      <vt:lpstr>PowerPoint Presentation</vt:lpstr>
      <vt:lpstr>Table of contents</vt:lpstr>
      <vt:lpstr>Q’s theoretical null distribution</vt:lpstr>
      <vt:lpstr>Q’s theoretical null distribution</vt:lpstr>
      <vt:lpstr>Table of contents</vt:lpstr>
      <vt:lpstr>Simulations – Mean Difference</vt:lpstr>
      <vt:lpstr>PowerPoint Presentation</vt:lpstr>
      <vt:lpstr>Presentation of the results</vt:lpstr>
      <vt:lpstr>Setting a baseline:</vt:lpstr>
      <vt:lpstr>PowerPoint Presentation</vt:lpstr>
      <vt:lpstr>PowerPoint Presentation</vt:lpstr>
      <vt:lpstr>PowerPoint Presentation</vt:lpstr>
      <vt:lpstr>Equal study-size  </vt:lpstr>
      <vt:lpstr>Equal study-size  </vt:lpstr>
      <vt:lpstr>Equal study-size  </vt:lpstr>
      <vt:lpstr>Equal study-size  </vt:lpstr>
      <vt:lpstr>PowerPoint Presentation</vt:lpstr>
      <vt:lpstr>PowerPoint Presentation</vt:lpstr>
      <vt:lpstr>PowerPoint Presentation</vt:lpstr>
      <vt:lpstr>Half and half study-sizes  </vt:lpstr>
      <vt:lpstr>Half and half study-sizes </vt:lpstr>
      <vt:lpstr>Half and half study-sizes </vt:lpstr>
      <vt:lpstr>Half and half study-sizes </vt:lpstr>
      <vt:lpstr>PowerPoint Presentation</vt:lpstr>
      <vt:lpstr>PowerPoint Presentation</vt:lpstr>
      <vt:lpstr>PowerPoint Presentation</vt:lpstr>
      <vt:lpstr>20%-80% study size split</vt:lpstr>
      <vt:lpstr>20%-80% study size split</vt:lpstr>
      <vt:lpstr>20%-80% study size split</vt:lpstr>
      <vt:lpstr>20%-80% study size split</vt:lpstr>
      <vt:lpstr>PowerPoint Presentation</vt:lpstr>
      <vt:lpstr>PowerPoint Presentation</vt:lpstr>
      <vt:lpstr>PowerPoint Presentation</vt:lpstr>
      <vt:lpstr>Conclusions for the mean difference simulations</vt:lpstr>
      <vt:lpstr>Table of contents</vt:lpstr>
      <vt:lpstr>What happens when there is a dependency between the effect size and its estimated variance?</vt:lpstr>
      <vt:lpstr>OR</vt:lpstr>
      <vt:lpstr>PowerPoint Presentation</vt:lpstr>
      <vt:lpstr>PowerPoint Presentation</vt:lpstr>
      <vt:lpstr>Simulations- log OR </vt:lpstr>
      <vt:lpstr>PowerPoint Presentation</vt:lpstr>
      <vt:lpstr>Simulations- log OR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for log OR simulations</vt:lpstr>
      <vt:lpstr>Table of contents</vt:lpstr>
      <vt:lpstr>But what if x_i are not normally distributed?</vt:lpstr>
      <vt:lpstr>Elena Kulinskaya</vt:lpstr>
      <vt:lpstr>Elena Kulinskaya</vt:lpstr>
      <vt:lpstr>Reminder- Risk Difference</vt:lpstr>
      <vt:lpstr>Risk Difference</vt:lpstr>
      <vt:lpstr>Reminder- Gamma distribution </vt:lpstr>
      <vt:lpstr>Risk difference</vt:lpstr>
      <vt:lpstr>PowerPoint Presentation</vt:lpstr>
      <vt:lpstr>Risk difference</vt:lpstr>
      <vt:lpstr>Simulations for Risk Difference </vt:lpstr>
      <vt:lpstr>How ζ looks? </vt:lpstr>
      <vt:lpstr>gamma, balanced arms</vt:lpstr>
      <vt:lpstr>PowerPoint Presentation</vt:lpstr>
      <vt:lpstr>PowerPoint Presentation</vt:lpstr>
      <vt:lpstr>PowerPoint Presentation</vt:lpstr>
      <vt:lpstr>Conclusion of the simulation </vt:lpstr>
      <vt:lpstr>Kulinskaya’s approximations for Q’s distribution, based on other effect-size measures</vt:lpstr>
      <vt:lpstr>Table of contents</vt:lpstr>
      <vt:lpstr>Implications for I2</vt:lpstr>
      <vt:lpstr>Implications for I2</vt:lpstr>
      <vt:lpstr>Implications for I2</vt:lpstr>
      <vt:lpstr>Implications for estimators of 𝜏2</vt:lpstr>
      <vt:lpstr>Implications for estimators of 𝜏2</vt:lpstr>
      <vt:lpstr>Table of contents</vt:lpstr>
      <vt:lpstr>Comments on Hoaglin’s paper</vt:lpstr>
      <vt:lpstr>facebook</vt:lpstr>
      <vt:lpstr>facebook</vt:lpstr>
      <vt:lpstr>facebook</vt:lpstr>
      <vt:lpstr>facebook</vt:lpstr>
      <vt:lpstr>facebook</vt:lpstr>
      <vt:lpstr>facebook</vt:lpstr>
      <vt:lpstr>facebook</vt:lpstr>
      <vt:lpstr>facebook</vt:lpstr>
      <vt:lpstr>facebook</vt:lpstr>
      <vt:lpstr>facebook</vt:lpstr>
      <vt:lpstr>Table of contents</vt:lpstr>
      <vt:lpstr>Conclusions</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Previously on “meta-analysis”- the statistics seminar</dc:title>
  <dc:creator>chen ben-gal</dc:creator>
  <cp:lastModifiedBy>chen ben-gal</cp:lastModifiedBy>
  <cp:revision>84</cp:revision>
  <dcterms:created xsi:type="dcterms:W3CDTF">2018-12-07T14:46:00Z</dcterms:created>
  <dcterms:modified xsi:type="dcterms:W3CDTF">2018-12-25T11:11:53Z</dcterms:modified>
</cp:coreProperties>
</file>